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3"/>
  </p:notesMasterIdLst>
  <p:sldIdLst>
    <p:sldId id="565" r:id="rId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ng, Yuanyuan" initials="ZY" lastIdx="1" clrIdx="0">
    <p:extLst>
      <p:ext uri="{19B8F6BF-5375-455C-9EA6-DF929625EA0E}">
        <p15:presenceInfo xmlns:p15="http://schemas.microsoft.com/office/powerpoint/2012/main" userId="S::yz8620@ic.ac.uk::f9116fea-3e58-421d-893a-e0ed7012a8d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9001"/>
    <a:srgbClr val="C75A11"/>
    <a:srgbClr val="C65A11"/>
    <a:srgbClr val="767171"/>
    <a:srgbClr val="385723"/>
    <a:srgbClr val="7997CC"/>
    <a:srgbClr val="D7BF7E"/>
    <a:srgbClr val="FAEAAA"/>
    <a:srgbClr val="538234"/>
    <a:srgbClr val="A9D1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9" autoAdjust="0"/>
    <p:restoredTop sz="97030"/>
  </p:normalViewPr>
  <p:slideViewPr>
    <p:cSldViewPr snapToGrid="0">
      <p:cViewPr varScale="1">
        <p:scale>
          <a:sx n="121" d="100"/>
          <a:sy n="121" d="100"/>
        </p:scale>
        <p:origin x="17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hdphoto1.wdp>
</file>

<file path=ppt/media/image12.jpg>
</file>

<file path=ppt/media/image13.tif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DA1EC-A8CC-37EE-417A-13A3838F2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D9E56BC-13B8-F871-53D4-770A1ABCDC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76531C-2CD3-FBB4-10C5-EA0A09679019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Already</a:t>
            </a:r>
            <a:r>
              <a:rPr lang="zh-CN" altLang="en-US" dirty="0"/>
              <a:t> </a:t>
            </a:r>
            <a:r>
              <a:rPr lang="en-US" altLang="zh-CN" dirty="0"/>
              <a:t>graduated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degree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November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7950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22929-8D04-F84D-8435-1F93213EE224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EF3B-EB08-DE4D-8F1F-D62D9AC84E58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771A7-465B-7947-83B1-CB7238E27686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9B366-E249-8545-982D-E96378BBAC2D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1AC20-6770-D34F-9308-718C0AE9D568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94035-B419-9245-86B4-CB668996A490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5C118-A5A8-D94E-86CF-BA313BA47A0D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46C2-2F8B-5D4C-AB7E-A009B6015ABB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88A3-47F4-C64A-965B-8F6A2766F8DD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AF128-6D76-D64D-9F16-F819398E651E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AF6E1-9D43-E74D-8E5B-6DC1FA663828}" type="datetime1">
              <a:rPr lang="zh-CN" altLang="en-US" smtClean="0"/>
              <a:t>2025/4/13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image" Target="../media/image10.emf"/><Relationship Id="rId3" Type="http://schemas.openxmlformats.org/officeDocument/2006/relationships/image" Target="../media/image1.emf"/><Relationship Id="rId7" Type="http://schemas.microsoft.com/office/2007/relationships/hdphoto" Target="../media/hdphoto1.wdp"/><Relationship Id="rId12" Type="http://schemas.openxmlformats.org/officeDocument/2006/relationships/image" Target="../media/image9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8.emf"/><Relationship Id="rId5" Type="http://schemas.openxmlformats.org/officeDocument/2006/relationships/image" Target="../media/image3.jpeg"/><Relationship Id="rId15" Type="http://schemas.openxmlformats.org/officeDocument/2006/relationships/image" Target="../media/image12.jpg"/><Relationship Id="rId10" Type="http://schemas.openxmlformats.org/officeDocument/2006/relationships/image" Target="../media/image7.emf"/><Relationship Id="rId4" Type="http://schemas.openxmlformats.org/officeDocument/2006/relationships/image" Target="../media/image2.png"/><Relationship Id="rId9" Type="http://schemas.openxmlformats.org/officeDocument/2006/relationships/image" Target="../media/image6.emf"/><Relationship Id="rId1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F836C-112B-0EFB-74E1-AF87AA8E0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Picture 469">
            <a:extLst>
              <a:ext uri="{FF2B5EF4-FFF2-40B4-BE49-F238E27FC236}">
                <a16:creationId xmlns:a16="http://schemas.microsoft.com/office/drawing/2014/main" id="{EACBC404-D56D-EE4B-80C0-024F4D11CD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881764" y="1403867"/>
            <a:ext cx="1838252" cy="953363"/>
          </a:xfrm>
          <a:prstGeom prst="rect">
            <a:avLst/>
          </a:prstGeom>
        </p:spPr>
      </p:pic>
      <p:sp>
        <p:nvSpPr>
          <p:cNvPr id="684" name="TextBox 683">
            <a:extLst>
              <a:ext uri="{FF2B5EF4-FFF2-40B4-BE49-F238E27FC236}">
                <a16:creationId xmlns:a16="http://schemas.microsoft.com/office/drawing/2014/main" id="{587E11B6-3B85-7278-1A32-1850AC64F73D}"/>
              </a:ext>
            </a:extLst>
          </p:cNvPr>
          <p:cNvSpPr txBox="1"/>
          <p:nvPr/>
        </p:nvSpPr>
        <p:spPr>
          <a:xfrm>
            <a:off x="403340" y="6046050"/>
            <a:ext cx="16137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Frames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(Slow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Time)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453E7962-5A95-951D-E512-42555D5241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49893" y="472950"/>
            <a:ext cx="1240757" cy="1930882"/>
          </a:xfrm>
          <a:prstGeom prst="rect">
            <a:avLst/>
          </a:prstGeom>
        </p:spPr>
      </p:pic>
      <p:sp>
        <p:nvSpPr>
          <p:cNvPr id="450" name="TextBox 449">
            <a:extLst>
              <a:ext uri="{FF2B5EF4-FFF2-40B4-BE49-F238E27FC236}">
                <a16:creationId xmlns:a16="http://schemas.microsoft.com/office/drawing/2014/main" id="{2A9559F3-AC1C-271C-3D5A-3E0DC6DA0C46}"/>
              </a:ext>
            </a:extLst>
          </p:cNvPr>
          <p:cNvSpPr txBox="1"/>
          <p:nvPr/>
        </p:nvSpPr>
        <p:spPr>
          <a:xfrm>
            <a:off x="115096" y="2403686"/>
            <a:ext cx="161372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altLang="zh-CN" sz="1100" kern="100" dirty="0">
                <a:latin typeface="Times New Roman" panose="02020603050405020304" pitchFamily="18" charset="0"/>
              </a:rPr>
              <a:t>TI</a:t>
            </a:r>
            <a:r>
              <a:rPr lang="en-US" altLang="zh-CN" sz="1100" kern="100" dirty="0">
                <a:latin typeface="Times New Roman" panose="02020603050405020304" pitchFamily="18" charset="0"/>
              </a:rPr>
              <a:t>-AWR</a:t>
            </a:r>
            <a:r>
              <a:rPr lang="zh-CN" altLang="en-US" sz="11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Times New Roman" panose="02020603050405020304" pitchFamily="18" charset="0"/>
              </a:rPr>
              <a:t>1843</a:t>
            </a:r>
          </a:p>
          <a:p>
            <a:pPr algn="ctr"/>
            <a:r>
              <a:rPr lang="en-US" altLang="zh-CN" sz="1100" kern="100" dirty="0">
                <a:latin typeface="Times New Roman" panose="02020603050405020304" pitchFamily="18" charset="0"/>
              </a:rPr>
              <a:t>77-81GHz</a:t>
            </a:r>
            <a:r>
              <a:rPr lang="zh-CN" altLang="en-US" sz="11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Times New Roman" panose="02020603050405020304" pitchFamily="18" charset="0"/>
              </a:rPr>
              <a:t>with</a:t>
            </a:r>
            <a:r>
              <a:rPr lang="zh-CN" altLang="en-US" sz="11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Times New Roman" panose="02020603050405020304" pitchFamily="18" charset="0"/>
              </a:rPr>
              <a:t>Tx2Rx4</a:t>
            </a:r>
          </a:p>
        </p:txBody>
      </p:sp>
      <p:sp>
        <p:nvSpPr>
          <p:cNvPr id="461" name="圆角矩形 32">
            <a:extLst>
              <a:ext uri="{FF2B5EF4-FFF2-40B4-BE49-F238E27FC236}">
                <a16:creationId xmlns:a16="http://schemas.microsoft.com/office/drawing/2014/main" id="{1E96540D-9588-BF7F-550F-3E81D0730EB0}"/>
              </a:ext>
            </a:extLst>
          </p:cNvPr>
          <p:cNvSpPr/>
          <p:nvPr/>
        </p:nvSpPr>
        <p:spPr>
          <a:xfrm>
            <a:off x="141139" y="3647314"/>
            <a:ext cx="5763443" cy="2678616"/>
          </a:xfrm>
          <a:prstGeom prst="roundRect">
            <a:avLst>
              <a:gd name="adj" fmla="val 7828"/>
            </a:avLst>
          </a:prstGeom>
          <a:noFill/>
          <a:ln w="19050">
            <a:solidFill>
              <a:srgbClr val="385723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524"/>
          </a:p>
        </p:txBody>
      </p:sp>
      <p:sp>
        <p:nvSpPr>
          <p:cNvPr id="476" name="矩形 33">
            <a:extLst>
              <a:ext uri="{FF2B5EF4-FFF2-40B4-BE49-F238E27FC236}">
                <a16:creationId xmlns:a16="http://schemas.microsoft.com/office/drawing/2014/main" id="{950E0FDC-4C8A-8904-B053-70811283F672}"/>
              </a:ext>
            </a:extLst>
          </p:cNvPr>
          <p:cNvSpPr/>
          <p:nvPr/>
        </p:nvSpPr>
        <p:spPr>
          <a:xfrm>
            <a:off x="161002" y="3678572"/>
            <a:ext cx="2959026" cy="27699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200" b="1" dirty="0">
                <a:solidFill>
                  <a:srgbClr val="385723"/>
                </a:solidFill>
                <a:latin typeface="Times" pitchFamily="2" charset="0"/>
              </a:rPr>
              <a:t>(a)</a:t>
            </a:r>
            <a:r>
              <a:rPr kumimoji="1" lang="zh-CN" altLang="en-US" sz="1200" b="1" dirty="0">
                <a:solidFill>
                  <a:srgbClr val="385723"/>
                </a:solidFill>
                <a:latin typeface="Times" pitchFamily="2" charset="0"/>
              </a:rPr>
              <a:t> </a:t>
            </a:r>
            <a:r>
              <a:rPr kumimoji="1" lang="en-US" altLang="zh-CN" sz="1200" b="1" dirty="0">
                <a:solidFill>
                  <a:srgbClr val="385723"/>
                </a:solidFill>
                <a:latin typeface="Times" pitchFamily="2" charset="0"/>
              </a:rPr>
              <a:t>Rough</a:t>
            </a:r>
            <a:r>
              <a:rPr kumimoji="1" lang="zh-CN" altLang="en-US" sz="1200" b="1" dirty="0">
                <a:solidFill>
                  <a:srgbClr val="385723"/>
                </a:solidFill>
                <a:latin typeface="Times" pitchFamily="2" charset="0"/>
              </a:rPr>
              <a:t> </a:t>
            </a:r>
            <a:r>
              <a:rPr kumimoji="1" lang="en-US" altLang="zh-CN" sz="1200" b="1" dirty="0">
                <a:solidFill>
                  <a:srgbClr val="385723"/>
                </a:solidFill>
                <a:latin typeface="Times" pitchFamily="2" charset="0"/>
              </a:rPr>
              <a:t>Localization</a:t>
            </a:r>
            <a:endParaRPr kumimoji="1" lang="zh-CN" altLang="en-US" sz="1200" b="1" dirty="0">
              <a:solidFill>
                <a:srgbClr val="385723"/>
              </a:solidFill>
              <a:latin typeface="Times" pitchFamily="2" charset="0"/>
            </a:endParaRPr>
          </a:p>
        </p:txBody>
      </p:sp>
      <p:sp>
        <p:nvSpPr>
          <p:cNvPr id="668" name="Down Arrow 667">
            <a:extLst>
              <a:ext uri="{FF2B5EF4-FFF2-40B4-BE49-F238E27FC236}">
                <a16:creationId xmlns:a16="http://schemas.microsoft.com/office/drawing/2014/main" id="{F5C57362-FD88-C995-FBCF-15773C7178A0}"/>
              </a:ext>
            </a:extLst>
          </p:cNvPr>
          <p:cNvSpPr/>
          <p:nvPr/>
        </p:nvSpPr>
        <p:spPr>
          <a:xfrm>
            <a:off x="737277" y="2915846"/>
            <a:ext cx="430884" cy="675260"/>
          </a:xfrm>
          <a:prstGeom prst="downArrow">
            <a:avLst>
              <a:gd name="adj1" fmla="val 50000"/>
              <a:gd name="adj2" fmla="val 62069"/>
            </a:avLst>
          </a:prstGeom>
          <a:solidFill>
            <a:schemeClr val="accent1">
              <a:alpha val="6017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671" name="TextBox 670">
            <a:extLst>
              <a:ext uri="{FF2B5EF4-FFF2-40B4-BE49-F238E27FC236}">
                <a16:creationId xmlns:a16="http://schemas.microsoft.com/office/drawing/2014/main" id="{2BC98749-84DC-EE03-3AF7-C2440934C6DC}"/>
              </a:ext>
            </a:extLst>
          </p:cNvPr>
          <p:cNvSpPr txBox="1"/>
          <p:nvPr/>
        </p:nvSpPr>
        <p:spPr>
          <a:xfrm>
            <a:off x="1119573" y="3040749"/>
            <a:ext cx="17455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Format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Radar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Signal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to</a:t>
            </a:r>
          </a:p>
          <a:p>
            <a:pPr algn="ctr"/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the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Data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Matrix</a:t>
            </a:r>
          </a:p>
        </p:txBody>
      </p:sp>
      <p:sp>
        <p:nvSpPr>
          <p:cNvPr id="673" name="TextBox 672">
            <a:extLst>
              <a:ext uri="{FF2B5EF4-FFF2-40B4-BE49-F238E27FC236}">
                <a16:creationId xmlns:a16="http://schemas.microsoft.com/office/drawing/2014/main" id="{8F23A1C4-92DE-DBFC-DDC1-997FA6F4A376}"/>
              </a:ext>
            </a:extLst>
          </p:cNvPr>
          <p:cNvSpPr txBox="1"/>
          <p:nvPr/>
        </p:nvSpPr>
        <p:spPr>
          <a:xfrm>
            <a:off x="2479831" y="4495881"/>
            <a:ext cx="83172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FFT</a:t>
            </a:r>
          </a:p>
        </p:txBody>
      </p:sp>
      <p:graphicFrame>
        <p:nvGraphicFramePr>
          <p:cNvPr id="679" name="Table 678">
            <a:extLst>
              <a:ext uri="{FF2B5EF4-FFF2-40B4-BE49-F238E27FC236}">
                <a16:creationId xmlns:a16="http://schemas.microsoft.com/office/drawing/2014/main" id="{3D97186D-6597-95D5-D7AB-6B6672A744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529809"/>
              </p:ext>
            </p:extLst>
          </p:nvPr>
        </p:nvGraphicFramePr>
        <p:xfrm>
          <a:off x="1446804" y="4158035"/>
          <a:ext cx="1091048" cy="10362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864">
                  <a:extLst>
                    <a:ext uri="{9D8B030D-6E8A-4147-A177-3AD203B41FA5}">
                      <a16:colId xmlns:a16="http://schemas.microsoft.com/office/drawing/2014/main" val="2259387484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206924570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57697494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69953278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38364610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099289821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672309383"/>
                    </a:ext>
                  </a:extLst>
                </a:gridCol>
              </a:tblGrid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55642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074853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06840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102630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012795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35461"/>
                  </a:ext>
                </a:extLst>
              </a:tr>
            </a:tbl>
          </a:graphicData>
        </a:graphic>
      </p:graphicFrame>
      <p:graphicFrame>
        <p:nvGraphicFramePr>
          <p:cNvPr id="680" name="Table 679">
            <a:extLst>
              <a:ext uri="{FF2B5EF4-FFF2-40B4-BE49-F238E27FC236}">
                <a16:creationId xmlns:a16="http://schemas.microsoft.com/office/drawing/2014/main" id="{7B64A940-2B90-22AA-6CFB-F761506D9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0763977"/>
              </p:ext>
            </p:extLst>
          </p:nvPr>
        </p:nvGraphicFramePr>
        <p:xfrm>
          <a:off x="912130" y="4570363"/>
          <a:ext cx="1091048" cy="10362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864">
                  <a:extLst>
                    <a:ext uri="{9D8B030D-6E8A-4147-A177-3AD203B41FA5}">
                      <a16:colId xmlns:a16="http://schemas.microsoft.com/office/drawing/2014/main" val="2259387484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206924570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57697494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69953278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38364610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099289821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672309383"/>
                    </a:ext>
                  </a:extLst>
                </a:gridCol>
              </a:tblGrid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55642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074853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06840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102630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012795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35461"/>
                  </a:ext>
                </a:extLst>
              </a:tr>
            </a:tbl>
          </a:graphicData>
        </a:graphic>
      </p:graphicFrame>
      <p:graphicFrame>
        <p:nvGraphicFramePr>
          <p:cNvPr id="681" name="Table 680">
            <a:extLst>
              <a:ext uri="{FF2B5EF4-FFF2-40B4-BE49-F238E27FC236}">
                <a16:creationId xmlns:a16="http://schemas.microsoft.com/office/drawing/2014/main" id="{95583FC4-FB09-3019-60E2-44851D87F0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088563"/>
              </p:ext>
            </p:extLst>
          </p:nvPr>
        </p:nvGraphicFramePr>
        <p:xfrm>
          <a:off x="665548" y="4823167"/>
          <a:ext cx="1091048" cy="10362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864">
                  <a:extLst>
                    <a:ext uri="{9D8B030D-6E8A-4147-A177-3AD203B41FA5}">
                      <a16:colId xmlns:a16="http://schemas.microsoft.com/office/drawing/2014/main" val="2259387484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206924570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57697494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69953278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38364610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099289821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672309383"/>
                    </a:ext>
                  </a:extLst>
                </a:gridCol>
              </a:tblGrid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55642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074853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06840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102630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012795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35461"/>
                  </a:ext>
                </a:extLst>
              </a:tr>
            </a:tbl>
          </a:graphicData>
        </a:graphic>
      </p:graphicFrame>
      <p:cxnSp>
        <p:nvCxnSpPr>
          <p:cNvPr id="682" name="直线箭头连接符 256">
            <a:extLst>
              <a:ext uri="{FF2B5EF4-FFF2-40B4-BE49-F238E27FC236}">
                <a16:creationId xmlns:a16="http://schemas.microsoft.com/office/drawing/2014/main" id="{4F645A54-EBF1-3CF1-3036-1EE4AED22AC4}"/>
              </a:ext>
            </a:extLst>
          </p:cNvPr>
          <p:cNvCxnSpPr>
            <a:cxnSpLocks/>
          </p:cNvCxnSpPr>
          <p:nvPr/>
        </p:nvCxnSpPr>
        <p:spPr>
          <a:xfrm>
            <a:off x="665548" y="6051986"/>
            <a:ext cx="1116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5" name="TextBox 684">
            <a:extLst>
              <a:ext uri="{FF2B5EF4-FFF2-40B4-BE49-F238E27FC236}">
                <a16:creationId xmlns:a16="http://schemas.microsoft.com/office/drawing/2014/main" id="{7B34271C-B27F-45C4-4564-0DA26BA546EC}"/>
              </a:ext>
            </a:extLst>
          </p:cNvPr>
          <p:cNvSpPr txBox="1"/>
          <p:nvPr/>
        </p:nvSpPr>
        <p:spPr>
          <a:xfrm>
            <a:off x="141721" y="4624591"/>
            <a:ext cx="369332" cy="1500182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Chirps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(Fast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Time)</a:t>
            </a:r>
          </a:p>
        </p:txBody>
      </p:sp>
      <p:cxnSp>
        <p:nvCxnSpPr>
          <p:cNvPr id="686" name="直线箭头连接符 256">
            <a:extLst>
              <a:ext uri="{FF2B5EF4-FFF2-40B4-BE49-F238E27FC236}">
                <a16:creationId xmlns:a16="http://schemas.microsoft.com/office/drawing/2014/main" id="{EAE7FB56-0F14-5B7E-EF2F-D149B64A79B8}"/>
              </a:ext>
            </a:extLst>
          </p:cNvPr>
          <p:cNvCxnSpPr>
            <a:cxnSpLocks/>
          </p:cNvCxnSpPr>
          <p:nvPr/>
        </p:nvCxnSpPr>
        <p:spPr>
          <a:xfrm flipV="1">
            <a:off x="536379" y="4793378"/>
            <a:ext cx="0" cy="1116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8" name="TextBox 687">
            <a:extLst>
              <a:ext uri="{FF2B5EF4-FFF2-40B4-BE49-F238E27FC236}">
                <a16:creationId xmlns:a16="http://schemas.microsoft.com/office/drawing/2014/main" id="{33D00B7B-F060-D4DC-C193-FC3BC79CE54A}"/>
              </a:ext>
            </a:extLst>
          </p:cNvPr>
          <p:cNvSpPr txBox="1"/>
          <p:nvPr/>
        </p:nvSpPr>
        <p:spPr>
          <a:xfrm rot="18554497">
            <a:off x="1802757" y="5595567"/>
            <a:ext cx="16137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Virtual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Antenna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Channels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(</a:t>
            </a:r>
            <a:r>
              <a:rPr lang="en-US" altLang="zh-CN" sz="1200" kern="100" dirty="0" err="1">
                <a:latin typeface="Times New Roman" panose="02020603050405020304" pitchFamily="18" charset="0"/>
              </a:rPr>
              <a:t>AoA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)</a:t>
            </a:r>
          </a:p>
        </p:txBody>
      </p:sp>
      <p:cxnSp>
        <p:nvCxnSpPr>
          <p:cNvPr id="689" name="直线箭头连接符 256">
            <a:extLst>
              <a:ext uri="{FF2B5EF4-FFF2-40B4-BE49-F238E27FC236}">
                <a16:creationId xmlns:a16="http://schemas.microsoft.com/office/drawing/2014/main" id="{74302217-4779-B144-11E7-7DB16F833C12}"/>
              </a:ext>
            </a:extLst>
          </p:cNvPr>
          <p:cNvCxnSpPr>
            <a:cxnSpLocks/>
          </p:cNvCxnSpPr>
          <p:nvPr/>
        </p:nvCxnSpPr>
        <p:spPr>
          <a:xfrm flipV="1">
            <a:off x="2161694" y="5357455"/>
            <a:ext cx="600958" cy="69453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1" name="TextBox 690">
            <a:extLst>
              <a:ext uri="{FF2B5EF4-FFF2-40B4-BE49-F238E27FC236}">
                <a16:creationId xmlns:a16="http://schemas.microsoft.com/office/drawing/2014/main" id="{D0F3A0D1-3B1B-CAD6-F58F-10616FD63BA5}"/>
              </a:ext>
            </a:extLst>
          </p:cNvPr>
          <p:cNvSpPr txBox="1"/>
          <p:nvPr/>
        </p:nvSpPr>
        <p:spPr>
          <a:xfrm rot="18226598">
            <a:off x="2052100" y="5342041"/>
            <a:ext cx="352602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600" dirty="0"/>
              <a:t>…</a:t>
            </a:r>
            <a:endParaRPr lang="en-CN" sz="1600" dirty="0"/>
          </a:p>
        </p:txBody>
      </p:sp>
      <p:sp>
        <p:nvSpPr>
          <p:cNvPr id="692" name="TextBox 691">
            <a:extLst>
              <a:ext uri="{FF2B5EF4-FFF2-40B4-BE49-F238E27FC236}">
                <a16:creationId xmlns:a16="http://schemas.microsoft.com/office/drawing/2014/main" id="{C4FD257D-27D5-0B1F-7910-A1C8607433B5}"/>
              </a:ext>
            </a:extLst>
          </p:cNvPr>
          <p:cNvSpPr txBox="1"/>
          <p:nvPr/>
        </p:nvSpPr>
        <p:spPr>
          <a:xfrm>
            <a:off x="1674306" y="5778303"/>
            <a:ext cx="5199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Ch.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693" name="TextBox 692">
            <a:extLst>
              <a:ext uri="{FF2B5EF4-FFF2-40B4-BE49-F238E27FC236}">
                <a16:creationId xmlns:a16="http://schemas.microsoft.com/office/drawing/2014/main" id="{E30285DF-D29F-32DF-BFBA-117802AA3C6C}"/>
              </a:ext>
            </a:extLst>
          </p:cNvPr>
          <p:cNvSpPr txBox="1"/>
          <p:nvPr/>
        </p:nvSpPr>
        <p:spPr>
          <a:xfrm>
            <a:off x="1911091" y="5544066"/>
            <a:ext cx="5199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Ch.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694" name="TextBox 693">
            <a:extLst>
              <a:ext uri="{FF2B5EF4-FFF2-40B4-BE49-F238E27FC236}">
                <a16:creationId xmlns:a16="http://schemas.microsoft.com/office/drawing/2014/main" id="{C0679499-BE9F-1905-1F4F-2362C4754E6D}"/>
              </a:ext>
            </a:extLst>
          </p:cNvPr>
          <p:cNvSpPr txBox="1"/>
          <p:nvPr/>
        </p:nvSpPr>
        <p:spPr>
          <a:xfrm>
            <a:off x="2218217" y="5138652"/>
            <a:ext cx="6669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Ch.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696" name="TextBox 695">
            <a:extLst>
              <a:ext uri="{FF2B5EF4-FFF2-40B4-BE49-F238E27FC236}">
                <a16:creationId xmlns:a16="http://schemas.microsoft.com/office/drawing/2014/main" id="{576471B2-CBEC-44C0-A4A6-5F2269A24DD8}"/>
              </a:ext>
            </a:extLst>
          </p:cNvPr>
          <p:cNvSpPr txBox="1"/>
          <p:nvPr/>
        </p:nvSpPr>
        <p:spPr>
          <a:xfrm>
            <a:off x="2332920" y="2401022"/>
            <a:ext cx="161372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kern="100" dirty="0">
                <a:latin typeface="Times New Roman" panose="02020603050405020304" pitchFamily="18" charset="0"/>
              </a:rPr>
              <a:t>Subject</a:t>
            </a:r>
            <a:r>
              <a:rPr lang="zh-CN" altLang="en-US" sz="11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Times New Roman" panose="02020603050405020304" pitchFamily="18" charset="0"/>
              </a:rPr>
              <a:t>with</a:t>
            </a:r>
            <a:r>
              <a:rPr lang="zh-CN" altLang="en-US" sz="11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Times New Roman" panose="02020603050405020304" pitchFamily="18" charset="0"/>
              </a:rPr>
              <a:t>Random</a:t>
            </a:r>
            <a:r>
              <a:rPr lang="zh-CN" altLang="en-US" sz="11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Times New Roman" panose="02020603050405020304" pitchFamily="18" charset="0"/>
              </a:rPr>
              <a:t>Body</a:t>
            </a:r>
            <a:r>
              <a:rPr lang="zh-CN" altLang="en-US" sz="11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Times New Roman" panose="02020603050405020304" pitchFamily="18" charset="0"/>
              </a:rPr>
              <a:t>Position</a:t>
            </a:r>
          </a:p>
        </p:txBody>
      </p:sp>
      <p:sp>
        <p:nvSpPr>
          <p:cNvPr id="700" name="Freeform 699">
            <a:extLst>
              <a:ext uri="{FF2B5EF4-FFF2-40B4-BE49-F238E27FC236}">
                <a16:creationId xmlns:a16="http://schemas.microsoft.com/office/drawing/2014/main" id="{70561896-0147-E9A1-2F5D-9605456601D3}"/>
              </a:ext>
            </a:extLst>
          </p:cNvPr>
          <p:cNvSpPr/>
          <p:nvPr/>
        </p:nvSpPr>
        <p:spPr>
          <a:xfrm flipH="1">
            <a:off x="1146723" y="603648"/>
            <a:ext cx="2010009" cy="466443"/>
          </a:xfrm>
          <a:custGeom>
            <a:avLst/>
            <a:gdLst>
              <a:gd name="connsiteX0" fmla="*/ 0 w 1384126"/>
              <a:gd name="connsiteY0" fmla="*/ 450937 h 450937"/>
              <a:gd name="connsiteX1" fmla="*/ 294362 w 1384126"/>
              <a:gd name="connsiteY1" fmla="*/ 150313 h 450937"/>
              <a:gd name="connsiteX2" fmla="*/ 876822 w 1384126"/>
              <a:gd name="connsiteY2" fmla="*/ 294362 h 450937"/>
              <a:gd name="connsiteX3" fmla="*/ 1384126 w 1384126"/>
              <a:gd name="connsiteY3" fmla="*/ 0 h 450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126" h="450937">
                <a:moveTo>
                  <a:pt x="0" y="450937"/>
                </a:moveTo>
                <a:cubicBezTo>
                  <a:pt x="74112" y="313673"/>
                  <a:pt x="148225" y="176409"/>
                  <a:pt x="294362" y="150313"/>
                </a:cubicBezTo>
                <a:cubicBezTo>
                  <a:pt x="440499" y="124217"/>
                  <a:pt x="695195" y="319414"/>
                  <a:pt x="876822" y="294362"/>
                </a:cubicBezTo>
                <a:cubicBezTo>
                  <a:pt x="1058449" y="269310"/>
                  <a:pt x="1293312" y="52192"/>
                  <a:pt x="1384126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01" name="Freeform 700">
            <a:extLst>
              <a:ext uri="{FF2B5EF4-FFF2-40B4-BE49-F238E27FC236}">
                <a16:creationId xmlns:a16="http://schemas.microsoft.com/office/drawing/2014/main" id="{D6C7C386-3969-FD69-D881-CD5AEF1BBB01}"/>
              </a:ext>
            </a:extLst>
          </p:cNvPr>
          <p:cNvSpPr/>
          <p:nvPr/>
        </p:nvSpPr>
        <p:spPr>
          <a:xfrm flipH="1">
            <a:off x="1146722" y="600528"/>
            <a:ext cx="1881483" cy="720166"/>
          </a:xfrm>
          <a:custGeom>
            <a:avLst/>
            <a:gdLst>
              <a:gd name="connsiteX0" fmla="*/ 0 w 1515649"/>
              <a:gd name="connsiteY0" fmla="*/ 450936 h 630077"/>
              <a:gd name="connsiteX1" fmla="*/ 407096 w 1515649"/>
              <a:gd name="connsiteY1" fmla="*/ 388306 h 630077"/>
              <a:gd name="connsiteX2" fmla="*/ 964504 w 1515649"/>
              <a:gd name="connsiteY2" fmla="*/ 620038 h 630077"/>
              <a:gd name="connsiteX3" fmla="*/ 1515649 w 1515649"/>
              <a:gd name="connsiteY3" fmla="*/ 0 h 630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5649" h="630077">
                <a:moveTo>
                  <a:pt x="0" y="450936"/>
                </a:moveTo>
                <a:cubicBezTo>
                  <a:pt x="123172" y="405529"/>
                  <a:pt x="246345" y="360122"/>
                  <a:pt x="407096" y="388306"/>
                </a:cubicBezTo>
                <a:cubicBezTo>
                  <a:pt x="567847" y="416490"/>
                  <a:pt x="779745" y="684756"/>
                  <a:pt x="964504" y="620038"/>
                </a:cubicBezTo>
                <a:cubicBezTo>
                  <a:pt x="1149263" y="555320"/>
                  <a:pt x="1332456" y="277660"/>
                  <a:pt x="1515649" y="0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02" name="Freeform 701">
            <a:extLst>
              <a:ext uri="{FF2B5EF4-FFF2-40B4-BE49-F238E27FC236}">
                <a16:creationId xmlns:a16="http://schemas.microsoft.com/office/drawing/2014/main" id="{6C0C69EB-E102-3B16-CD06-294CB4C8089A}"/>
              </a:ext>
            </a:extLst>
          </p:cNvPr>
          <p:cNvSpPr/>
          <p:nvPr/>
        </p:nvSpPr>
        <p:spPr>
          <a:xfrm flipH="1">
            <a:off x="1144911" y="600526"/>
            <a:ext cx="2336663" cy="940243"/>
          </a:xfrm>
          <a:custGeom>
            <a:avLst/>
            <a:gdLst>
              <a:gd name="connsiteX0" fmla="*/ 0 w 1152394"/>
              <a:gd name="connsiteY0" fmla="*/ 720246 h 835054"/>
              <a:gd name="connsiteX1" fmla="*/ 620038 w 1152394"/>
              <a:gd name="connsiteY1" fmla="*/ 776613 h 835054"/>
              <a:gd name="connsiteX2" fmla="*/ 1152394 w 1152394"/>
              <a:gd name="connsiteY2" fmla="*/ 0 h 835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2394" h="835054">
                <a:moveTo>
                  <a:pt x="0" y="720246"/>
                </a:moveTo>
                <a:cubicBezTo>
                  <a:pt x="213986" y="808450"/>
                  <a:pt x="427972" y="896654"/>
                  <a:pt x="620038" y="776613"/>
                </a:cubicBezTo>
                <a:cubicBezTo>
                  <a:pt x="812104" y="656572"/>
                  <a:pt x="1152394" y="0"/>
                  <a:pt x="1152394" y="0"/>
                </a:cubicBez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84" name="Oval 383">
            <a:extLst>
              <a:ext uri="{FF2B5EF4-FFF2-40B4-BE49-F238E27FC236}">
                <a16:creationId xmlns:a16="http://schemas.microsoft.com/office/drawing/2014/main" id="{06782FE4-887F-5231-494E-BBB8AA9DC12B}"/>
              </a:ext>
            </a:extLst>
          </p:cNvPr>
          <p:cNvSpPr/>
          <p:nvPr/>
        </p:nvSpPr>
        <p:spPr>
          <a:xfrm>
            <a:off x="2990860" y="1095555"/>
            <a:ext cx="82251" cy="8225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85" name="Oval 384">
            <a:extLst>
              <a:ext uri="{FF2B5EF4-FFF2-40B4-BE49-F238E27FC236}">
                <a16:creationId xmlns:a16="http://schemas.microsoft.com/office/drawing/2014/main" id="{5FA2C6C2-D22B-D8F9-519E-5C3EA25B9800}"/>
              </a:ext>
            </a:extLst>
          </p:cNvPr>
          <p:cNvSpPr/>
          <p:nvPr/>
        </p:nvSpPr>
        <p:spPr>
          <a:xfrm>
            <a:off x="3401446" y="1374178"/>
            <a:ext cx="82251" cy="82251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87" name="Oval 386">
            <a:extLst>
              <a:ext uri="{FF2B5EF4-FFF2-40B4-BE49-F238E27FC236}">
                <a16:creationId xmlns:a16="http://schemas.microsoft.com/office/drawing/2014/main" id="{FA530676-9E3E-4A7B-5703-537F525A02AA}"/>
              </a:ext>
            </a:extLst>
          </p:cNvPr>
          <p:cNvSpPr/>
          <p:nvPr/>
        </p:nvSpPr>
        <p:spPr>
          <a:xfrm>
            <a:off x="3129145" y="1014322"/>
            <a:ext cx="82251" cy="8225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pic>
        <p:nvPicPr>
          <p:cNvPr id="1026" name="Picture 2" descr="Full view">
            <a:extLst>
              <a:ext uri="{FF2B5EF4-FFF2-40B4-BE49-F238E27FC236}">
                <a16:creationId xmlns:a16="http://schemas.microsoft.com/office/drawing/2014/main" id="{BC484D3E-5A96-ECA8-C132-58F27AB9BC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33" t="24402" r="23120" b="24678"/>
          <a:stretch/>
        </p:blipFill>
        <p:spPr bwMode="auto">
          <a:xfrm>
            <a:off x="533278" y="344759"/>
            <a:ext cx="603181" cy="581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8" name="TextBox 387">
            <a:extLst>
              <a:ext uri="{FF2B5EF4-FFF2-40B4-BE49-F238E27FC236}">
                <a16:creationId xmlns:a16="http://schemas.microsoft.com/office/drawing/2014/main" id="{24EE0964-AA01-B304-DE27-F82C6844107F}"/>
              </a:ext>
            </a:extLst>
          </p:cNvPr>
          <p:cNvSpPr txBox="1"/>
          <p:nvPr/>
        </p:nvSpPr>
        <p:spPr>
          <a:xfrm>
            <a:off x="251185" y="936596"/>
            <a:ext cx="116714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kern="100" dirty="0">
                <a:latin typeface="Times New Roman" panose="02020603050405020304" pitchFamily="18" charset="0"/>
              </a:rPr>
              <a:t>ECG</a:t>
            </a:r>
            <a:r>
              <a:rPr lang="zh-CN" altLang="en-US" sz="11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100" kern="100" dirty="0">
                <a:latin typeface="Times New Roman" panose="02020603050405020304" pitchFamily="18" charset="0"/>
              </a:rPr>
              <a:t>Monitor</a:t>
            </a:r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DC24E356-DBA0-3C43-9885-BC9337400238}"/>
              </a:ext>
            </a:extLst>
          </p:cNvPr>
          <p:cNvSpPr txBox="1"/>
          <p:nvPr/>
        </p:nvSpPr>
        <p:spPr>
          <a:xfrm>
            <a:off x="3849332" y="6001326"/>
            <a:ext cx="16137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Object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Detection</a:t>
            </a:r>
          </a:p>
        </p:txBody>
      </p:sp>
      <p:sp>
        <p:nvSpPr>
          <p:cNvPr id="391" name="圆角矩形 32">
            <a:extLst>
              <a:ext uri="{FF2B5EF4-FFF2-40B4-BE49-F238E27FC236}">
                <a16:creationId xmlns:a16="http://schemas.microsoft.com/office/drawing/2014/main" id="{D81E9540-EE1C-C776-F84D-9B3E096839F9}"/>
              </a:ext>
            </a:extLst>
          </p:cNvPr>
          <p:cNvSpPr/>
          <p:nvPr/>
        </p:nvSpPr>
        <p:spPr>
          <a:xfrm>
            <a:off x="4243044" y="201061"/>
            <a:ext cx="7650819" cy="2705840"/>
          </a:xfrm>
          <a:prstGeom prst="roundRect">
            <a:avLst>
              <a:gd name="adj" fmla="val 7828"/>
            </a:avLst>
          </a:prstGeom>
          <a:noFill/>
          <a:ln w="19050">
            <a:solidFill>
              <a:srgbClr val="C65A1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524"/>
          </a:p>
        </p:txBody>
      </p:sp>
      <p:sp>
        <p:nvSpPr>
          <p:cNvPr id="392" name="矩形 33">
            <a:extLst>
              <a:ext uri="{FF2B5EF4-FFF2-40B4-BE49-F238E27FC236}">
                <a16:creationId xmlns:a16="http://schemas.microsoft.com/office/drawing/2014/main" id="{E9636F0D-B30F-A1BA-AF1F-8377F758A27C}"/>
              </a:ext>
            </a:extLst>
          </p:cNvPr>
          <p:cNvSpPr/>
          <p:nvPr/>
        </p:nvSpPr>
        <p:spPr>
          <a:xfrm>
            <a:off x="4240400" y="182462"/>
            <a:ext cx="3740170" cy="27469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185" b="1" dirty="0">
                <a:solidFill>
                  <a:srgbClr val="C00000"/>
                </a:solidFill>
                <a:latin typeface="Times" pitchFamily="2" charset="0"/>
              </a:rPr>
              <a:t>(b)</a:t>
            </a:r>
            <a:r>
              <a:rPr kumimoji="1" lang="zh-CN" altLang="en-US" sz="1185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185" b="1" dirty="0">
                <a:solidFill>
                  <a:srgbClr val="C00000"/>
                </a:solidFill>
                <a:latin typeface="Times" pitchFamily="2" charset="0"/>
              </a:rPr>
              <a:t>Cardio-Focusing</a:t>
            </a:r>
            <a:r>
              <a:rPr kumimoji="1" lang="zh-CN" altLang="en-US" sz="1185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185" b="1" dirty="0">
                <a:solidFill>
                  <a:srgbClr val="C00000"/>
                </a:solidFill>
                <a:latin typeface="Times" pitchFamily="2" charset="0"/>
              </a:rPr>
              <a:t>and</a:t>
            </a:r>
            <a:r>
              <a:rPr kumimoji="1" lang="zh-CN" altLang="en-US" sz="1185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185" b="1" dirty="0">
                <a:solidFill>
                  <a:srgbClr val="C00000"/>
                </a:solidFill>
                <a:latin typeface="Times" pitchFamily="2" charset="0"/>
              </a:rPr>
              <a:t>-Tracking</a:t>
            </a:r>
            <a:r>
              <a:rPr kumimoji="1" lang="zh-CN" altLang="en-US" sz="1185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185" b="1" dirty="0">
                <a:solidFill>
                  <a:srgbClr val="C00000"/>
                </a:solidFill>
                <a:latin typeface="Times" pitchFamily="2" charset="0"/>
              </a:rPr>
              <a:t>(CFT)</a:t>
            </a:r>
            <a:r>
              <a:rPr kumimoji="1" lang="zh-CN" altLang="en-US" sz="1185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185" b="1" dirty="0">
                <a:solidFill>
                  <a:srgbClr val="C00000"/>
                </a:solidFill>
                <a:latin typeface="Times" pitchFamily="2" charset="0"/>
              </a:rPr>
              <a:t>Algorithm</a:t>
            </a:r>
            <a:endParaRPr kumimoji="1" lang="zh-CN" altLang="en-US" sz="1185" b="1" dirty="0">
              <a:solidFill>
                <a:srgbClr val="C00000"/>
              </a:solidFill>
              <a:latin typeface="Times" pitchFamily="2" charset="0"/>
            </a:endParaRP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27E2E3E6-1888-BA78-52B1-FF9E9AE6345A}"/>
              </a:ext>
            </a:extLst>
          </p:cNvPr>
          <p:cNvSpPr/>
          <p:nvPr/>
        </p:nvSpPr>
        <p:spPr>
          <a:xfrm rot="10800000">
            <a:off x="4854808" y="2938752"/>
            <a:ext cx="430884" cy="675260"/>
          </a:xfrm>
          <a:prstGeom prst="downArrow">
            <a:avLst>
              <a:gd name="adj1" fmla="val 50000"/>
              <a:gd name="adj2" fmla="val 62069"/>
            </a:avLst>
          </a:prstGeom>
          <a:solidFill>
            <a:schemeClr val="accent1">
              <a:alpha val="6017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D050CF-9468-260A-D61A-3DC364220799}"/>
              </a:ext>
            </a:extLst>
          </p:cNvPr>
          <p:cNvSpPr txBox="1"/>
          <p:nvPr/>
        </p:nvSpPr>
        <p:spPr>
          <a:xfrm>
            <a:off x="3223420" y="3077458"/>
            <a:ext cx="18252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Provide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Initial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State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endParaRPr lang="en-US" altLang="zh-CN" sz="1200" kern="100" dirty="0">
              <a:latin typeface="Times New Roman" panose="02020603050405020304" pitchFamily="18" charset="0"/>
            </a:endParaRPr>
          </a:p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for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>
                <a:latin typeface="Times New Roman" panose="02020603050405020304" pitchFamily="18" charset="0"/>
              </a:rPr>
              <a:t>CFT</a:t>
            </a:r>
            <a:endParaRPr lang="en-US" altLang="zh-CN" sz="1200" kern="100" dirty="0">
              <a:latin typeface="Times New Roman" panose="02020603050405020304" pitchFamily="18" charset="0"/>
            </a:endParaRPr>
          </a:p>
        </p:txBody>
      </p:sp>
      <p:sp>
        <p:nvSpPr>
          <p:cNvPr id="4" name="圆角矩形 32">
            <a:extLst>
              <a:ext uri="{FF2B5EF4-FFF2-40B4-BE49-F238E27FC236}">
                <a16:creationId xmlns:a16="http://schemas.microsoft.com/office/drawing/2014/main" id="{010B2C7E-C728-E0B9-BE8B-785A235B5FA7}"/>
              </a:ext>
            </a:extLst>
          </p:cNvPr>
          <p:cNvSpPr/>
          <p:nvPr/>
        </p:nvSpPr>
        <p:spPr>
          <a:xfrm rot="16200000">
            <a:off x="7638145" y="2067331"/>
            <a:ext cx="2675734" cy="5835702"/>
          </a:xfrm>
          <a:prstGeom prst="roundRect">
            <a:avLst>
              <a:gd name="adj" fmla="val 7828"/>
            </a:avLst>
          </a:prstGeom>
          <a:noFill/>
          <a:ln w="19050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524" dirty="0">
              <a:solidFill>
                <a:srgbClr val="D7BF7E"/>
              </a:solidFill>
              <a:highlight>
                <a:srgbClr val="D7BF7E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82A8F-B93C-BEF3-D3D3-BF3C1E359DC5}"/>
              </a:ext>
            </a:extLst>
          </p:cNvPr>
          <p:cNvSpPr txBox="1"/>
          <p:nvPr/>
        </p:nvSpPr>
        <p:spPr>
          <a:xfrm>
            <a:off x="6119257" y="3704099"/>
            <a:ext cx="1706414" cy="184666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r>
              <a:rPr lang="en-US" altLang="zh-CN" sz="12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(c)</a:t>
            </a:r>
            <a:r>
              <a:rPr lang="zh-CN" altLang="en-US" sz="12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2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Transfer</a:t>
            </a:r>
            <a:r>
              <a:rPr lang="zh-CN" altLang="en-US" sz="12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2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Learning</a:t>
            </a:r>
            <a:endParaRPr lang="en-CN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B2F66D-397D-B48A-0E7E-0BC016E7436F}"/>
              </a:ext>
            </a:extLst>
          </p:cNvPr>
          <p:cNvSpPr txBox="1"/>
          <p:nvPr/>
        </p:nvSpPr>
        <p:spPr>
          <a:xfrm>
            <a:off x="8221018" y="2440616"/>
            <a:ext cx="1082997" cy="2746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altLang="zh-CN" sz="1200" kern="100" dirty="0">
                <a:latin typeface="Times New Roman" panose="02020603050405020304" pitchFamily="18" charset="0"/>
              </a:rPr>
              <a:t>Search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Space</a:t>
            </a:r>
          </a:p>
        </p:txBody>
      </p:sp>
      <p:pic>
        <p:nvPicPr>
          <p:cNvPr id="28" name="图片 16">
            <a:extLst>
              <a:ext uri="{FF2B5EF4-FFF2-40B4-BE49-F238E27FC236}">
                <a16:creationId xmlns:a16="http://schemas.microsoft.com/office/drawing/2014/main" id="{EC5DE52A-B37D-986C-7D6E-92D59D09DF9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295186"/>
              </a:clrFrom>
              <a:clrTo>
                <a:srgbClr val="295186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1439" y1="45225" x2="41439" y2="45225"/>
                        <a14:backgroundMark x1="35856" y1="211" x2="37407" y2="7022"/>
                        <a14:backgroundMark x1="37407" y1="7022" x2="34119" y2="13413"/>
                        <a14:backgroundMark x1="34119" y1="13413" x2="20099" y2="23034"/>
                        <a14:backgroundMark x1="20099" y1="23034" x2="6390" y2="27949"/>
                        <a14:backgroundMark x1="6390" y1="27949" x2="931" y2="42275"/>
                        <a14:backgroundMark x1="931" y1="42275" x2="1427" y2="61938"/>
                        <a14:backgroundMark x1="1427" y1="61938" x2="2357" y2="54424"/>
                        <a14:backgroundMark x1="2357" y1="54424" x2="1117" y2="2107"/>
                        <a14:backgroundMark x1="1117" y1="2107" x2="35050" y2="632"/>
                        <a14:backgroundMark x1="35050" y1="632" x2="35422" y2="2037"/>
                      </a14:backgroundRemoval>
                    </a14:imgEffect>
                    <a14:imgEffect>
                      <a14:artisticCutout/>
                    </a14:imgEffect>
                  </a14:imgLayer>
                </a14:imgProps>
              </a:ext>
            </a:extLst>
          </a:blip>
          <a:srcRect l="20932" t="19566" r="20255" b="7834"/>
          <a:stretch/>
        </p:blipFill>
        <p:spPr>
          <a:xfrm>
            <a:off x="8181735" y="822699"/>
            <a:ext cx="1161564" cy="1266621"/>
          </a:xfrm>
          <a:prstGeom prst="rect">
            <a:avLst/>
          </a:prstGeom>
        </p:spPr>
      </p:pic>
      <p:sp>
        <p:nvSpPr>
          <p:cNvPr id="12" name="Cube 11">
            <a:extLst>
              <a:ext uri="{FF2B5EF4-FFF2-40B4-BE49-F238E27FC236}">
                <a16:creationId xmlns:a16="http://schemas.microsoft.com/office/drawing/2014/main" id="{814E46F1-AD13-CAD6-F1BE-B4F6C2851F1E}"/>
              </a:ext>
            </a:extLst>
          </p:cNvPr>
          <p:cNvSpPr/>
          <p:nvPr/>
        </p:nvSpPr>
        <p:spPr>
          <a:xfrm>
            <a:off x="8028505" y="713618"/>
            <a:ext cx="1468025" cy="1502565"/>
          </a:xfrm>
          <a:prstGeom prst="cub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cxnSp>
        <p:nvCxnSpPr>
          <p:cNvPr id="15" name="直线箭头连接符 256">
            <a:extLst>
              <a:ext uri="{FF2B5EF4-FFF2-40B4-BE49-F238E27FC236}">
                <a16:creationId xmlns:a16="http://schemas.microsoft.com/office/drawing/2014/main" id="{C0DA585B-504F-9E63-8B6A-81C8972BB592}"/>
              </a:ext>
            </a:extLst>
          </p:cNvPr>
          <p:cNvCxnSpPr>
            <a:cxnSpLocks/>
          </p:cNvCxnSpPr>
          <p:nvPr/>
        </p:nvCxnSpPr>
        <p:spPr>
          <a:xfrm>
            <a:off x="8007553" y="2305752"/>
            <a:ext cx="1116000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7F51F37-06BF-B6FA-BB00-6E0F36329663}"/>
              </a:ext>
            </a:extLst>
          </p:cNvPr>
          <p:cNvSpPr txBox="1"/>
          <p:nvPr/>
        </p:nvSpPr>
        <p:spPr>
          <a:xfrm>
            <a:off x="8353182" y="2231485"/>
            <a:ext cx="424742" cy="18920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0.4m</a:t>
            </a:r>
          </a:p>
        </p:txBody>
      </p:sp>
      <p:cxnSp>
        <p:nvCxnSpPr>
          <p:cNvPr id="16" name="直线箭头连接符 256">
            <a:extLst>
              <a:ext uri="{FF2B5EF4-FFF2-40B4-BE49-F238E27FC236}">
                <a16:creationId xmlns:a16="http://schemas.microsoft.com/office/drawing/2014/main" id="{1A2BC4B5-58F1-1985-0916-994DF1F62A47}"/>
              </a:ext>
            </a:extLst>
          </p:cNvPr>
          <p:cNvCxnSpPr>
            <a:cxnSpLocks/>
          </p:cNvCxnSpPr>
          <p:nvPr/>
        </p:nvCxnSpPr>
        <p:spPr>
          <a:xfrm flipV="1">
            <a:off x="9203435" y="1877123"/>
            <a:ext cx="435043" cy="440821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5EFE86A-E00A-57EE-31D9-68DB406DD820}"/>
              </a:ext>
            </a:extLst>
          </p:cNvPr>
          <p:cNvSpPr txBox="1"/>
          <p:nvPr/>
        </p:nvSpPr>
        <p:spPr>
          <a:xfrm rot="18727992">
            <a:off x="9206039" y="1996497"/>
            <a:ext cx="424742" cy="18920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0.2m</a:t>
            </a:r>
          </a:p>
        </p:txBody>
      </p:sp>
      <p:cxnSp>
        <p:nvCxnSpPr>
          <p:cNvPr id="21" name="直线箭头连接符 256">
            <a:extLst>
              <a:ext uri="{FF2B5EF4-FFF2-40B4-BE49-F238E27FC236}">
                <a16:creationId xmlns:a16="http://schemas.microsoft.com/office/drawing/2014/main" id="{3EE70353-33EB-98BF-1187-913987A33A1E}"/>
              </a:ext>
            </a:extLst>
          </p:cNvPr>
          <p:cNvCxnSpPr>
            <a:cxnSpLocks/>
          </p:cNvCxnSpPr>
          <p:nvPr/>
        </p:nvCxnSpPr>
        <p:spPr>
          <a:xfrm>
            <a:off x="7892097" y="1100822"/>
            <a:ext cx="0" cy="1083697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DA7A82B-56DB-2F33-3550-E52C66DFE48C}"/>
              </a:ext>
            </a:extLst>
          </p:cNvPr>
          <p:cNvSpPr txBox="1"/>
          <p:nvPr/>
        </p:nvSpPr>
        <p:spPr>
          <a:xfrm rot="16200000">
            <a:off x="7692792" y="1577618"/>
            <a:ext cx="424742" cy="18920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0.4m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AE4D1F-69E9-A347-7D8A-AFCA5D15FBA1}"/>
              </a:ext>
            </a:extLst>
          </p:cNvPr>
          <p:cNvSpPr txBox="1"/>
          <p:nvPr/>
        </p:nvSpPr>
        <p:spPr>
          <a:xfrm>
            <a:off x="4210990" y="2560695"/>
            <a:ext cx="276892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Search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for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Cardio-Focused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(CF)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point</a:t>
            </a:r>
          </a:p>
        </p:txBody>
      </p:sp>
      <p:cxnSp>
        <p:nvCxnSpPr>
          <p:cNvPr id="36" name="直线箭头连接符 256">
            <a:extLst>
              <a:ext uri="{FF2B5EF4-FFF2-40B4-BE49-F238E27FC236}">
                <a16:creationId xmlns:a16="http://schemas.microsoft.com/office/drawing/2014/main" id="{18853F03-FBB8-6AB3-619C-5C626D7E08CB}"/>
              </a:ext>
            </a:extLst>
          </p:cNvPr>
          <p:cNvCxnSpPr>
            <a:cxnSpLocks/>
          </p:cNvCxnSpPr>
          <p:nvPr/>
        </p:nvCxnSpPr>
        <p:spPr>
          <a:xfrm flipV="1">
            <a:off x="7013036" y="1410406"/>
            <a:ext cx="758136" cy="4897"/>
          </a:xfrm>
          <a:prstGeom prst="straightConnector1">
            <a:avLst/>
          </a:prstGeom>
          <a:ln w="28575">
            <a:solidFill>
              <a:srgbClr val="76717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线箭头连接符 256">
            <a:extLst>
              <a:ext uri="{FF2B5EF4-FFF2-40B4-BE49-F238E27FC236}">
                <a16:creationId xmlns:a16="http://schemas.microsoft.com/office/drawing/2014/main" id="{086D043A-B0DA-2ED3-9019-733294775020}"/>
              </a:ext>
            </a:extLst>
          </p:cNvPr>
          <p:cNvCxnSpPr>
            <a:cxnSpLocks/>
            <a:endCxn id="666" idx="3"/>
          </p:cNvCxnSpPr>
          <p:nvPr/>
        </p:nvCxnSpPr>
        <p:spPr>
          <a:xfrm flipH="1">
            <a:off x="7013036" y="1645038"/>
            <a:ext cx="682414" cy="0"/>
          </a:xfrm>
          <a:prstGeom prst="straightConnector1">
            <a:avLst/>
          </a:prstGeom>
          <a:ln w="28575">
            <a:solidFill>
              <a:srgbClr val="76717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线箭头连接符 256">
            <a:extLst>
              <a:ext uri="{FF2B5EF4-FFF2-40B4-BE49-F238E27FC236}">
                <a16:creationId xmlns:a16="http://schemas.microsoft.com/office/drawing/2014/main" id="{0DEBBE6D-75B2-1B1D-A605-B01E7A3753D7}"/>
              </a:ext>
            </a:extLst>
          </p:cNvPr>
          <p:cNvCxnSpPr>
            <a:cxnSpLocks/>
            <a:stCxn id="466" idx="2"/>
            <a:endCxn id="484" idx="1"/>
          </p:cNvCxnSpPr>
          <p:nvPr/>
        </p:nvCxnSpPr>
        <p:spPr>
          <a:xfrm flipV="1">
            <a:off x="8930294" y="765258"/>
            <a:ext cx="988844" cy="2389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B48B31E-F577-A897-9E3A-9DCFD016C0AD}"/>
              </a:ext>
            </a:extLst>
          </p:cNvPr>
          <p:cNvSpPr txBox="1"/>
          <p:nvPr/>
        </p:nvSpPr>
        <p:spPr>
          <a:xfrm>
            <a:off x="9687386" y="2625733"/>
            <a:ext cx="22270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High-SNR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Signals</a:t>
            </a:r>
          </a:p>
        </p:txBody>
      </p:sp>
      <p:sp>
        <p:nvSpPr>
          <p:cNvPr id="49" name="Down Arrow 48">
            <a:extLst>
              <a:ext uri="{FF2B5EF4-FFF2-40B4-BE49-F238E27FC236}">
                <a16:creationId xmlns:a16="http://schemas.microsoft.com/office/drawing/2014/main" id="{F9A9903D-D1DC-1471-C097-5AA81FF02C0F}"/>
              </a:ext>
            </a:extLst>
          </p:cNvPr>
          <p:cNvSpPr/>
          <p:nvPr/>
        </p:nvSpPr>
        <p:spPr>
          <a:xfrm>
            <a:off x="10735437" y="2940356"/>
            <a:ext cx="430884" cy="675260"/>
          </a:xfrm>
          <a:prstGeom prst="downArrow">
            <a:avLst>
              <a:gd name="adj1" fmla="val 50000"/>
              <a:gd name="adj2" fmla="val 62069"/>
            </a:avLst>
          </a:prstGeom>
          <a:solidFill>
            <a:schemeClr val="accent1">
              <a:alpha val="6017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5D002CD-AC0F-0B49-E26F-21FE14CD2568}"/>
              </a:ext>
            </a:extLst>
          </p:cNvPr>
          <p:cNvSpPr txBox="1"/>
          <p:nvPr/>
        </p:nvSpPr>
        <p:spPr>
          <a:xfrm>
            <a:off x="9247794" y="3077479"/>
            <a:ext cx="16137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Convert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to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Spectrogram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1507508B-214B-DBC2-471B-F6E5C100821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9700070" y="1697328"/>
            <a:ext cx="1838253" cy="953363"/>
          </a:xfrm>
          <a:prstGeom prst="rect">
            <a:avLst/>
          </a:prstGeom>
        </p:spPr>
      </p:pic>
      <p:cxnSp>
        <p:nvCxnSpPr>
          <p:cNvPr id="462" name="直线箭头连接符 256">
            <a:extLst>
              <a:ext uri="{FF2B5EF4-FFF2-40B4-BE49-F238E27FC236}">
                <a16:creationId xmlns:a16="http://schemas.microsoft.com/office/drawing/2014/main" id="{C0B3E293-5A79-9441-8A28-B4EC3B37D625}"/>
              </a:ext>
            </a:extLst>
          </p:cNvPr>
          <p:cNvCxnSpPr>
            <a:cxnSpLocks/>
          </p:cNvCxnSpPr>
          <p:nvPr/>
        </p:nvCxnSpPr>
        <p:spPr>
          <a:xfrm>
            <a:off x="8835013" y="1474948"/>
            <a:ext cx="971672" cy="3067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5" name="Oval 464">
            <a:extLst>
              <a:ext uri="{FF2B5EF4-FFF2-40B4-BE49-F238E27FC236}">
                <a16:creationId xmlns:a16="http://schemas.microsoft.com/office/drawing/2014/main" id="{DF992946-B9E1-578F-1D8E-98C6DCBFF692}"/>
              </a:ext>
            </a:extLst>
          </p:cNvPr>
          <p:cNvSpPr/>
          <p:nvPr/>
        </p:nvSpPr>
        <p:spPr>
          <a:xfrm>
            <a:off x="8792566" y="1438391"/>
            <a:ext cx="82251" cy="8225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rgbClr val="FF0000"/>
              </a:solidFill>
            </a:endParaRPr>
          </a:p>
        </p:txBody>
      </p:sp>
      <p:sp>
        <p:nvSpPr>
          <p:cNvPr id="466" name="Oval 465">
            <a:extLst>
              <a:ext uri="{FF2B5EF4-FFF2-40B4-BE49-F238E27FC236}">
                <a16:creationId xmlns:a16="http://schemas.microsoft.com/office/drawing/2014/main" id="{DA76B223-0089-8CAD-4A96-209E70D3493A}"/>
              </a:ext>
            </a:extLst>
          </p:cNvPr>
          <p:cNvSpPr/>
          <p:nvPr/>
        </p:nvSpPr>
        <p:spPr>
          <a:xfrm>
            <a:off x="8930294" y="963127"/>
            <a:ext cx="82251" cy="822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rgbClr val="FF0000"/>
              </a:solidFill>
            </a:endParaRPr>
          </a:p>
        </p:txBody>
      </p:sp>
      <p:cxnSp>
        <p:nvCxnSpPr>
          <p:cNvPr id="471" name="Straight Connector 470">
            <a:extLst>
              <a:ext uri="{FF2B5EF4-FFF2-40B4-BE49-F238E27FC236}">
                <a16:creationId xmlns:a16="http://schemas.microsoft.com/office/drawing/2014/main" id="{B2AD9494-3307-2413-D535-5A68BB6DC7BA}"/>
              </a:ext>
            </a:extLst>
          </p:cNvPr>
          <p:cNvCxnSpPr>
            <a:cxnSpLocks/>
          </p:cNvCxnSpPr>
          <p:nvPr/>
        </p:nvCxnSpPr>
        <p:spPr>
          <a:xfrm flipV="1">
            <a:off x="9739354" y="1456009"/>
            <a:ext cx="179784" cy="291109"/>
          </a:xfrm>
          <a:prstGeom prst="line">
            <a:avLst/>
          </a:prstGeom>
          <a:ln w="28575">
            <a:solidFill>
              <a:schemeClr val="tx1">
                <a:alpha val="64217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6B86BF51-13C7-1A15-9F01-4EBCAC9A51D0}"/>
              </a:ext>
            </a:extLst>
          </p:cNvPr>
          <p:cNvGrpSpPr/>
          <p:nvPr/>
        </p:nvGrpSpPr>
        <p:grpSpPr>
          <a:xfrm>
            <a:off x="6068413" y="4316845"/>
            <a:ext cx="2305497" cy="1821076"/>
            <a:chOff x="6137331" y="4345030"/>
            <a:chExt cx="2305497" cy="1821076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A71215B1-6408-4579-ACC0-2F95CC12E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10443" y="4345030"/>
              <a:ext cx="1832385" cy="1093399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2166C09-9F0C-A0ED-8730-8A17C10CA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137331" y="4693991"/>
              <a:ext cx="2160000" cy="1275000"/>
            </a:xfrm>
            <a:prstGeom prst="rect">
              <a:avLst/>
            </a:prstGeom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54CD977-FF2A-C98C-39F9-F91FDBF5883A}"/>
                </a:ext>
              </a:extLst>
            </p:cNvPr>
            <p:cNvSpPr txBox="1"/>
            <p:nvPr/>
          </p:nvSpPr>
          <p:spPr>
            <a:xfrm>
              <a:off x="6780283" y="5904496"/>
              <a:ext cx="132522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100" kern="100" dirty="0">
                  <a:latin typeface="Times New Roman" panose="02020603050405020304" pitchFamily="18" charset="0"/>
                </a:rPr>
                <a:t>Spectrograms</a:t>
              </a:r>
            </a:p>
          </p:txBody>
        </p:sp>
        <p:cxnSp>
          <p:nvCxnSpPr>
            <p:cNvPr id="477" name="Straight Connector 476">
              <a:extLst>
                <a:ext uri="{FF2B5EF4-FFF2-40B4-BE49-F238E27FC236}">
                  <a16:creationId xmlns:a16="http://schemas.microsoft.com/office/drawing/2014/main" id="{CDDDE274-9569-0CF7-37C3-1AAB6979D9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051" y="4385878"/>
              <a:ext cx="166450" cy="407500"/>
            </a:xfrm>
            <a:prstGeom prst="line">
              <a:avLst/>
            </a:prstGeom>
            <a:ln w="28575">
              <a:solidFill>
                <a:schemeClr val="tx1">
                  <a:alpha val="64217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Straight Connector 477">
              <a:extLst>
                <a:ext uri="{FF2B5EF4-FFF2-40B4-BE49-F238E27FC236}">
                  <a16:creationId xmlns:a16="http://schemas.microsoft.com/office/drawing/2014/main" id="{542F2E52-84A8-1375-40E7-B2867E25B6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7972" y="5277151"/>
              <a:ext cx="159665" cy="322671"/>
            </a:xfrm>
            <a:prstGeom prst="line">
              <a:avLst/>
            </a:prstGeom>
            <a:ln w="28575">
              <a:solidFill>
                <a:schemeClr val="tx1">
                  <a:alpha val="64217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Straight Connector 481">
              <a:extLst>
                <a:ext uri="{FF2B5EF4-FFF2-40B4-BE49-F238E27FC236}">
                  <a16:creationId xmlns:a16="http://schemas.microsoft.com/office/drawing/2014/main" id="{00F49619-9533-6227-AEE2-FE36A3BF3A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30610" y="4450209"/>
              <a:ext cx="159665" cy="322671"/>
            </a:xfrm>
            <a:prstGeom prst="line">
              <a:avLst/>
            </a:prstGeom>
            <a:ln w="28575">
              <a:solidFill>
                <a:schemeClr val="tx1">
                  <a:alpha val="64217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84" name="Picture 483">
            <a:extLst>
              <a:ext uri="{FF2B5EF4-FFF2-40B4-BE49-F238E27FC236}">
                <a16:creationId xmlns:a16="http://schemas.microsoft.com/office/drawing/2014/main" id="{875327C2-2E2E-E7D6-243D-8A30852AC2A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19138" y="309149"/>
            <a:ext cx="1758914" cy="912217"/>
          </a:xfrm>
          <a:prstGeom prst="rect">
            <a:avLst/>
          </a:prstGeom>
        </p:spPr>
      </p:pic>
      <p:sp>
        <p:nvSpPr>
          <p:cNvPr id="486" name="TextBox 485">
            <a:extLst>
              <a:ext uri="{FF2B5EF4-FFF2-40B4-BE49-F238E27FC236}">
                <a16:creationId xmlns:a16="http://schemas.microsoft.com/office/drawing/2014/main" id="{F34A8915-F6B4-F911-E8A5-57B8BE57CEA2}"/>
              </a:ext>
            </a:extLst>
          </p:cNvPr>
          <p:cNvSpPr txBox="1"/>
          <p:nvPr/>
        </p:nvSpPr>
        <p:spPr>
          <a:xfrm>
            <a:off x="9743471" y="1126647"/>
            <a:ext cx="22270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Low-SNR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Signals</a:t>
            </a:r>
          </a:p>
        </p:txBody>
      </p:sp>
      <p:cxnSp>
        <p:nvCxnSpPr>
          <p:cNvPr id="488" name="Straight Connector 487">
            <a:extLst>
              <a:ext uri="{FF2B5EF4-FFF2-40B4-BE49-F238E27FC236}">
                <a16:creationId xmlns:a16="http://schemas.microsoft.com/office/drawing/2014/main" id="{4719C140-D80D-1F7D-DB11-977F179EBC27}"/>
              </a:ext>
            </a:extLst>
          </p:cNvPr>
          <p:cNvCxnSpPr>
            <a:cxnSpLocks/>
          </p:cNvCxnSpPr>
          <p:nvPr/>
        </p:nvCxnSpPr>
        <p:spPr>
          <a:xfrm flipV="1">
            <a:off x="11498647" y="1445179"/>
            <a:ext cx="179784" cy="291109"/>
          </a:xfrm>
          <a:prstGeom prst="line">
            <a:avLst/>
          </a:prstGeom>
          <a:ln w="28575">
            <a:solidFill>
              <a:schemeClr val="tx1">
                <a:alpha val="64217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0DDEDC63-43AE-D357-CA43-9E986D6B471B}"/>
              </a:ext>
            </a:extLst>
          </p:cNvPr>
          <p:cNvCxnSpPr>
            <a:cxnSpLocks/>
          </p:cNvCxnSpPr>
          <p:nvPr/>
        </p:nvCxnSpPr>
        <p:spPr>
          <a:xfrm flipV="1">
            <a:off x="11496832" y="2317944"/>
            <a:ext cx="179784" cy="291109"/>
          </a:xfrm>
          <a:prstGeom prst="line">
            <a:avLst/>
          </a:prstGeom>
          <a:ln w="28575">
            <a:solidFill>
              <a:schemeClr val="tx1">
                <a:alpha val="64217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直线箭头连接符 256">
            <a:extLst>
              <a:ext uri="{FF2B5EF4-FFF2-40B4-BE49-F238E27FC236}">
                <a16:creationId xmlns:a16="http://schemas.microsoft.com/office/drawing/2014/main" id="{BD497BA4-A30F-4493-251B-B55BAA14358F}"/>
              </a:ext>
            </a:extLst>
          </p:cNvPr>
          <p:cNvCxnSpPr>
            <a:cxnSpLocks/>
          </p:cNvCxnSpPr>
          <p:nvPr/>
        </p:nvCxnSpPr>
        <p:spPr>
          <a:xfrm>
            <a:off x="8808679" y="1358885"/>
            <a:ext cx="998006" cy="4199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9" name="Oval 1028">
            <a:extLst>
              <a:ext uri="{FF2B5EF4-FFF2-40B4-BE49-F238E27FC236}">
                <a16:creationId xmlns:a16="http://schemas.microsoft.com/office/drawing/2014/main" id="{A2B5FBCE-740A-CA98-6125-42CF201C2B4C}"/>
              </a:ext>
            </a:extLst>
          </p:cNvPr>
          <p:cNvSpPr/>
          <p:nvPr/>
        </p:nvSpPr>
        <p:spPr>
          <a:xfrm>
            <a:off x="8782612" y="1321395"/>
            <a:ext cx="82251" cy="8225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rgbClr val="FF0000"/>
              </a:solidFill>
            </a:endParaRPr>
          </a:p>
        </p:txBody>
      </p:sp>
      <p:cxnSp>
        <p:nvCxnSpPr>
          <p:cNvPr id="1030" name="直线箭头连接符 256">
            <a:extLst>
              <a:ext uri="{FF2B5EF4-FFF2-40B4-BE49-F238E27FC236}">
                <a16:creationId xmlns:a16="http://schemas.microsoft.com/office/drawing/2014/main" id="{C511E1A1-69D0-F97E-EF90-63F2DAD50F07}"/>
              </a:ext>
            </a:extLst>
          </p:cNvPr>
          <p:cNvCxnSpPr>
            <a:cxnSpLocks/>
          </p:cNvCxnSpPr>
          <p:nvPr/>
        </p:nvCxnSpPr>
        <p:spPr>
          <a:xfrm>
            <a:off x="8854915" y="1564058"/>
            <a:ext cx="931868" cy="21347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3" name="Oval 1032">
            <a:extLst>
              <a:ext uri="{FF2B5EF4-FFF2-40B4-BE49-F238E27FC236}">
                <a16:creationId xmlns:a16="http://schemas.microsoft.com/office/drawing/2014/main" id="{049D46D5-D3E2-1E26-E0C8-44AB664E01BD}"/>
              </a:ext>
            </a:extLst>
          </p:cNvPr>
          <p:cNvSpPr/>
          <p:nvPr/>
        </p:nvSpPr>
        <p:spPr>
          <a:xfrm>
            <a:off x="8832370" y="1530397"/>
            <a:ext cx="82251" cy="8225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rgbClr val="FF0000"/>
              </a:solidFill>
            </a:endParaRPr>
          </a:p>
        </p:txBody>
      </p:sp>
      <p:sp>
        <p:nvSpPr>
          <p:cNvPr id="1040" name="Trapezoid 1039">
            <a:extLst>
              <a:ext uri="{FF2B5EF4-FFF2-40B4-BE49-F238E27FC236}">
                <a16:creationId xmlns:a16="http://schemas.microsoft.com/office/drawing/2014/main" id="{63F6D4CB-5C42-B999-DE1D-1FF7860C0ABD}"/>
              </a:ext>
            </a:extLst>
          </p:cNvPr>
          <p:cNvSpPr/>
          <p:nvPr/>
        </p:nvSpPr>
        <p:spPr>
          <a:xfrm rot="16200000">
            <a:off x="9740617" y="3981248"/>
            <a:ext cx="572284" cy="494787"/>
          </a:xfrm>
          <a:prstGeom prst="trapezoid">
            <a:avLst/>
          </a:prstGeom>
          <a:solidFill>
            <a:srgbClr val="FFD966">
              <a:alpha val="60000"/>
            </a:srgbClr>
          </a:solidFill>
          <a:ln>
            <a:solidFill>
              <a:srgbClr val="BF90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lIns="36000" r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</a:p>
          <a:p>
            <a:pPr algn="ctr"/>
            <a:r>
              <a:rPr lang="en-US" altLang="zh-CN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</a:t>
            </a:r>
            <a:endParaRPr lang="en-CN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72474A0B-2394-C39D-86C8-E6116D1237B3}"/>
              </a:ext>
            </a:extLst>
          </p:cNvPr>
          <p:cNvSpPr txBox="1"/>
          <p:nvPr/>
        </p:nvSpPr>
        <p:spPr>
          <a:xfrm>
            <a:off x="8741901" y="3682170"/>
            <a:ext cx="15876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Pre-text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Task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Training</a:t>
            </a:r>
          </a:p>
        </p:txBody>
      </p:sp>
      <p:cxnSp>
        <p:nvCxnSpPr>
          <p:cNvPr id="1054" name="直线箭头连接符 256">
            <a:extLst>
              <a:ext uri="{FF2B5EF4-FFF2-40B4-BE49-F238E27FC236}">
                <a16:creationId xmlns:a16="http://schemas.microsoft.com/office/drawing/2014/main" id="{CC755F10-3CAD-04BF-C446-6A0C6D77557A}"/>
              </a:ext>
            </a:extLst>
          </p:cNvPr>
          <p:cNvCxnSpPr>
            <a:cxnSpLocks/>
            <a:stCxn id="1062" idx="3"/>
            <a:endCxn id="1040" idx="0"/>
          </p:cNvCxnSpPr>
          <p:nvPr/>
        </p:nvCxnSpPr>
        <p:spPr>
          <a:xfrm>
            <a:off x="9592518" y="4226345"/>
            <a:ext cx="186848" cy="2297"/>
          </a:xfrm>
          <a:prstGeom prst="straightConnector1">
            <a:avLst/>
          </a:prstGeom>
          <a:ln w="28575">
            <a:solidFill>
              <a:srgbClr val="76717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1" name="Rectangle 1060">
            <a:extLst>
              <a:ext uri="{FF2B5EF4-FFF2-40B4-BE49-F238E27FC236}">
                <a16:creationId xmlns:a16="http://schemas.microsoft.com/office/drawing/2014/main" id="{8307D776-6997-DD08-98E6-785D171744BE}"/>
              </a:ext>
            </a:extLst>
          </p:cNvPr>
          <p:cNvSpPr/>
          <p:nvPr/>
        </p:nvSpPr>
        <p:spPr>
          <a:xfrm>
            <a:off x="8720083" y="5436253"/>
            <a:ext cx="872987" cy="439081"/>
          </a:xfrm>
          <a:prstGeom prst="rect">
            <a:avLst/>
          </a:prstGeom>
          <a:solidFill>
            <a:srgbClr val="FFD966">
              <a:alpha val="60337"/>
            </a:srgbClr>
          </a:solidFill>
          <a:ln>
            <a:solidFill>
              <a:srgbClr val="BF90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Backbone</a:t>
            </a:r>
            <a:endParaRPr lang="en-CN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14A8B03B-0A8B-0A58-DEFD-158372A5EBF4}"/>
              </a:ext>
            </a:extLst>
          </p:cNvPr>
          <p:cNvSpPr/>
          <p:nvPr/>
        </p:nvSpPr>
        <p:spPr>
          <a:xfrm>
            <a:off x="8719531" y="4006804"/>
            <a:ext cx="872987" cy="439081"/>
          </a:xfrm>
          <a:prstGeom prst="rect">
            <a:avLst/>
          </a:prstGeom>
          <a:solidFill>
            <a:srgbClr val="FFD966">
              <a:alpha val="60337"/>
            </a:srgbClr>
          </a:solidFill>
          <a:ln>
            <a:solidFill>
              <a:srgbClr val="BF90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Backbone</a:t>
            </a:r>
            <a:endParaRPr lang="en-CN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63" name="Elbow Connector 1062">
            <a:extLst>
              <a:ext uri="{FF2B5EF4-FFF2-40B4-BE49-F238E27FC236}">
                <a16:creationId xmlns:a16="http://schemas.microsoft.com/office/drawing/2014/main" id="{0A25F1A1-2612-6363-DB83-21C4E87AF34A}"/>
              </a:ext>
            </a:extLst>
          </p:cNvPr>
          <p:cNvCxnSpPr>
            <a:cxnSpLocks/>
            <a:endCxn id="1062" idx="1"/>
          </p:cNvCxnSpPr>
          <p:nvPr/>
        </p:nvCxnSpPr>
        <p:spPr>
          <a:xfrm flipV="1">
            <a:off x="8373910" y="4226345"/>
            <a:ext cx="345621" cy="721724"/>
          </a:xfrm>
          <a:prstGeom prst="bentConnector3">
            <a:avLst>
              <a:gd name="adj1" fmla="val 50000"/>
            </a:avLst>
          </a:prstGeom>
          <a:ln w="28575" cap="rnd">
            <a:solidFill>
              <a:srgbClr val="767171"/>
            </a:solidFill>
            <a:round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7" name="Elbow Connector 1066">
            <a:extLst>
              <a:ext uri="{FF2B5EF4-FFF2-40B4-BE49-F238E27FC236}">
                <a16:creationId xmlns:a16="http://schemas.microsoft.com/office/drawing/2014/main" id="{8A295D96-2538-EEFB-8240-AEAE07D40F30}"/>
              </a:ext>
            </a:extLst>
          </p:cNvPr>
          <p:cNvCxnSpPr>
            <a:cxnSpLocks/>
            <a:endCxn id="1061" idx="1"/>
          </p:cNvCxnSpPr>
          <p:nvPr/>
        </p:nvCxnSpPr>
        <p:spPr>
          <a:xfrm>
            <a:off x="8373910" y="4948069"/>
            <a:ext cx="346173" cy="707725"/>
          </a:xfrm>
          <a:prstGeom prst="bentConnector3">
            <a:avLst>
              <a:gd name="adj1" fmla="val 50000"/>
            </a:avLst>
          </a:prstGeom>
          <a:ln w="28575" cap="rnd">
            <a:solidFill>
              <a:srgbClr val="767171"/>
            </a:solidFill>
            <a:round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1" name="Down Arrow 1070">
            <a:extLst>
              <a:ext uri="{FF2B5EF4-FFF2-40B4-BE49-F238E27FC236}">
                <a16:creationId xmlns:a16="http://schemas.microsoft.com/office/drawing/2014/main" id="{64C7E79B-690E-AC50-86ED-0314122D15BC}"/>
              </a:ext>
            </a:extLst>
          </p:cNvPr>
          <p:cNvSpPr/>
          <p:nvPr/>
        </p:nvSpPr>
        <p:spPr>
          <a:xfrm>
            <a:off x="8790470" y="4633538"/>
            <a:ext cx="149115" cy="668393"/>
          </a:xfrm>
          <a:prstGeom prst="downArrow">
            <a:avLst>
              <a:gd name="adj1" fmla="val 50000"/>
              <a:gd name="adj2" fmla="val 62069"/>
            </a:avLst>
          </a:prstGeom>
          <a:solidFill>
            <a:schemeClr val="accent2">
              <a:lumMod val="60000"/>
              <a:lumOff val="40000"/>
              <a:alpha val="60175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F1FC48E4-D86C-5E72-8712-C2E8EF51594C}"/>
              </a:ext>
            </a:extLst>
          </p:cNvPr>
          <p:cNvSpPr txBox="1"/>
          <p:nvPr/>
        </p:nvSpPr>
        <p:spPr>
          <a:xfrm>
            <a:off x="8834145" y="4717235"/>
            <a:ext cx="10020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Knowledge</a:t>
            </a:r>
          </a:p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Transfer</a:t>
            </a:r>
          </a:p>
        </p:txBody>
      </p:sp>
      <p:sp>
        <p:nvSpPr>
          <p:cNvPr id="1077" name="TextBox 1076">
            <a:extLst>
              <a:ext uri="{FF2B5EF4-FFF2-40B4-BE49-F238E27FC236}">
                <a16:creationId xmlns:a16="http://schemas.microsoft.com/office/drawing/2014/main" id="{F4963179-6944-3C8E-E06F-FD61AB56903C}"/>
              </a:ext>
            </a:extLst>
          </p:cNvPr>
          <p:cNvSpPr txBox="1"/>
          <p:nvPr/>
        </p:nvSpPr>
        <p:spPr>
          <a:xfrm>
            <a:off x="8821225" y="5969278"/>
            <a:ext cx="1429001" cy="2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Fine-tuning</a:t>
            </a:r>
          </a:p>
        </p:txBody>
      </p:sp>
      <p:sp>
        <p:nvSpPr>
          <p:cNvPr id="1078" name="Trapezoid 1077">
            <a:extLst>
              <a:ext uri="{FF2B5EF4-FFF2-40B4-BE49-F238E27FC236}">
                <a16:creationId xmlns:a16="http://schemas.microsoft.com/office/drawing/2014/main" id="{388C3276-40B9-4653-A38A-6F3017246508}"/>
              </a:ext>
            </a:extLst>
          </p:cNvPr>
          <p:cNvSpPr/>
          <p:nvPr/>
        </p:nvSpPr>
        <p:spPr>
          <a:xfrm rot="16200000">
            <a:off x="9738537" y="5402605"/>
            <a:ext cx="572284" cy="494787"/>
          </a:xfrm>
          <a:prstGeom prst="trapezoid">
            <a:avLst/>
          </a:prstGeom>
          <a:solidFill>
            <a:srgbClr val="FFD966">
              <a:alpha val="60000"/>
            </a:srgbClr>
          </a:solidFill>
          <a:ln>
            <a:solidFill>
              <a:srgbClr val="BF90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lIns="36000" r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</a:p>
          <a:p>
            <a:pPr algn="ctr"/>
            <a:r>
              <a:rPr lang="en-US" altLang="zh-CN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</a:t>
            </a:r>
            <a:endParaRPr lang="en-CN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79" name="直线箭头连接符 256">
            <a:extLst>
              <a:ext uri="{FF2B5EF4-FFF2-40B4-BE49-F238E27FC236}">
                <a16:creationId xmlns:a16="http://schemas.microsoft.com/office/drawing/2014/main" id="{989328FF-1208-BDBB-B5DF-325C5EF163C1}"/>
              </a:ext>
            </a:extLst>
          </p:cNvPr>
          <p:cNvCxnSpPr>
            <a:cxnSpLocks/>
            <a:stCxn id="1061" idx="3"/>
            <a:endCxn id="1078" idx="0"/>
          </p:cNvCxnSpPr>
          <p:nvPr/>
        </p:nvCxnSpPr>
        <p:spPr>
          <a:xfrm flipV="1">
            <a:off x="9593070" y="5649999"/>
            <a:ext cx="184216" cy="5795"/>
          </a:xfrm>
          <a:prstGeom prst="straightConnector1">
            <a:avLst/>
          </a:prstGeom>
          <a:ln w="28575">
            <a:solidFill>
              <a:srgbClr val="76717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1" name="直线箭头连接符 256">
            <a:extLst>
              <a:ext uri="{FF2B5EF4-FFF2-40B4-BE49-F238E27FC236}">
                <a16:creationId xmlns:a16="http://schemas.microsoft.com/office/drawing/2014/main" id="{E66AC886-BCDE-15E7-2563-ED75285CC472}"/>
              </a:ext>
            </a:extLst>
          </p:cNvPr>
          <p:cNvCxnSpPr>
            <a:cxnSpLocks/>
            <a:stCxn id="1078" idx="2"/>
          </p:cNvCxnSpPr>
          <p:nvPr/>
        </p:nvCxnSpPr>
        <p:spPr>
          <a:xfrm flipV="1">
            <a:off x="10272073" y="5648497"/>
            <a:ext cx="346292" cy="1502"/>
          </a:xfrm>
          <a:prstGeom prst="straightConnector1">
            <a:avLst/>
          </a:prstGeom>
          <a:ln w="28575">
            <a:solidFill>
              <a:srgbClr val="76717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7" name="直线箭头连接符 256">
            <a:extLst>
              <a:ext uri="{FF2B5EF4-FFF2-40B4-BE49-F238E27FC236}">
                <a16:creationId xmlns:a16="http://schemas.microsoft.com/office/drawing/2014/main" id="{2824CAFC-7350-BC31-C014-40BA1BD80CE3}"/>
              </a:ext>
            </a:extLst>
          </p:cNvPr>
          <p:cNvCxnSpPr>
            <a:cxnSpLocks/>
          </p:cNvCxnSpPr>
          <p:nvPr/>
        </p:nvCxnSpPr>
        <p:spPr>
          <a:xfrm>
            <a:off x="10272073" y="4228990"/>
            <a:ext cx="252347" cy="4761"/>
          </a:xfrm>
          <a:prstGeom prst="straightConnector1">
            <a:avLst/>
          </a:prstGeom>
          <a:ln w="28575">
            <a:solidFill>
              <a:srgbClr val="76717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5" name="TextBox 644">
            <a:extLst>
              <a:ext uri="{FF2B5EF4-FFF2-40B4-BE49-F238E27FC236}">
                <a16:creationId xmlns:a16="http://schemas.microsoft.com/office/drawing/2014/main" id="{19C992CD-6C21-BE87-8BD6-9455D37EB486}"/>
              </a:ext>
            </a:extLst>
          </p:cNvPr>
          <p:cNvSpPr txBox="1"/>
          <p:nvPr/>
        </p:nvSpPr>
        <p:spPr>
          <a:xfrm>
            <a:off x="10485393" y="5859439"/>
            <a:ext cx="1429001" cy="2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solidFill>
                  <a:srgbClr val="FF0000"/>
                </a:solidFill>
                <a:latin typeface="Times New Roman" panose="02020603050405020304" pitchFamily="18" charset="0"/>
              </a:rPr>
              <a:t>ECG</a:t>
            </a:r>
            <a:r>
              <a:rPr lang="zh-CN" altLang="en-US" sz="1200" kern="100" dirty="0">
                <a:solidFill>
                  <a:srgbClr val="FF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solidFill>
                  <a:srgbClr val="FF0000"/>
                </a:solidFill>
                <a:latin typeface="Times New Roman" panose="02020603050405020304" pitchFamily="18" charset="0"/>
              </a:rPr>
              <a:t>Outputs</a:t>
            </a:r>
          </a:p>
        </p:txBody>
      </p:sp>
      <p:pic>
        <p:nvPicPr>
          <p:cNvPr id="647" name="Picture 646">
            <a:extLst>
              <a:ext uri="{FF2B5EF4-FFF2-40B4-BE49-F238E27FC236}">
                <a16:creationId xmlns:a16="http://schemas.microsoft.com/office/drawing/2014/main" id="{F862C275-1D49-7E98-604E-908CA2D367D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90"/>
          <a:stretch/>
        </p:blipFill>
        <p:spPr>
          <a:xfrm>
            <a:off x="10646371" y="5286240"/>
            <a:ext cx="1073645" cy="598656"/>
          </a:xfrm>
          <a:prstGeom prst="rect">
            <a:avLst/>
          </a:prstGeom>
        </p:spPr>
      </p:pic>
      <p:sp>
        <p:nvSpPr>
          <p:cNvPr id="649" name="TextBox 648">
            <a:extLst>
              <a:ext uri="{FF2B5EF4-FFF2-40B4-BE49-F238E27FC236}">
                <a16:creationId xmlns:a16="http://schemas.microsoft.com/office/drawing/2014/main" id="{966B54DD-05E4-5499-E470-D22A7943D788}"/>
              </a:ext>
            </a:extLst>
          </p:cNvPr>
          <p:cNvSpPr txBox="1"/>
          <p:nvPr/>
        </p:nvSpPr>
        <p:spPr>
          <a:xfrm>
            <a:off x="10399637" y="4469507"/>
            <a:ext cx="15876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Sparse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Signal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Recovery</a:t>
            </a:r>
          </a:p>
        </p:txBody>
      </p:sp>
      <p:sp>
        <p:nvSpPr>
          <p:cNvPr id="657" name="Freeform 656">
            <a:extLst>
              <a:ext uri="{FF2B5EF4-FFF2-40B4-BE49-F238E27FC236}">
                <a16:creationId xmlns:a16="http://schemas.microsoft.com/office/drawing/2014/main" id="{62ADB514-C36E-F1E3-3B9F-6CF812BFF497}"/>
              </a:ext>
            </a:extLst>
          </p:cNvPr>
          <p:cNvSpPr/>
          <p:nvPr/>
        </p:nvSpPr>
        <p:spPr>
          <a:xfrm>
            <a:off x="10643835" y="3867980"/>
            <a:ext cx="1106905" cy="486427"/>
          </a:xfrm>
          <a:custGeom>
            <a:avLst/>
            <a:gdLst>
              <a:gd name="connsiteX0" fmla="*/ 0 w 1106905"/>
              <a:gd name="connsiteY0" fmla="*/ 360961 h 397582"/>
              <a:gd name="connsiteX1" fmla="*/ 110691 w 1106905"/>
              <a:gd name="connsiteY1" fmla="*/ 14 h 397582"/>
              <a:gd name="connsiteX2" fmla="*/ 206943 w 1106905"/>
              <a:gd name="connsiteY2" fmla="*/ 346523 h 397582"/>
              <a:gd name="connsiteX3" fmla="*/ 259882 w 1106905"/>
              <a:gd name="connsiteY3" fmla="*/ 255083 h 397582"/>
              <a:gd name="connsiteX4" fmla="*/ 283945 w 1106905"/>
              <a:gd name="connsiteY4" fmla="*/ 346523 h 397582"/>
              <a:gd name="connsiteX5" fmla="*/ 404261 w 1106905"/>
              <a:gd name="connsiteY5" fmla="*/ 4826 h 397582"/>
              <a:gd name="connsiteX6" fmla="*/ 490888 w 1106905"/>
              <a:gd name="connsiteY6" fmla="*/ 380212 h 397582"/>
              <a:gd name="connsiteX7" fmla="*/ 543827 w 1106905"/>
              <a:gd name="connsiteY7" fmla="*/ 279146 h 397582"/>
              <a:gd name="connsiteX8" fmla="*/ 591954 w 1106905"/>
              <a:gd name="connsiteY8" fmla="*/ 389837 h 397582"/>
              <a:gd name="connsiteX9" fmla="*/ 712269 w 1106905"/>
              <a:gd name="connsiteY9" fmla="*/ 19264 h 397582"/>
              <a:gd name="connsiteX10" fmla="*/ 822960 w 1106905"/>
              <a:gd name="connsiteY10" fmla="*/ 380212 h 397582"/>
              <a:gd name="connsiteX11" fmla="*/ 904775 w 1106905"/>
              <a:gd name="connsiteY11" fmla="*/ 269521 h 397582"/>
              <a:gd name="connsiteX12" fmla="*/ 967339 w 1106905"/>
              <a:gd name="connsiteY12" fmla="*/ 389837 h 397582"/>
              <a:gd name="connsiteX13" fmla="*/ 1106905 w 1106905"/>
              <a:gd name="connsiteY13" fmla="*/ 144393 h 397582"/>
              <a:gd name="connsiteX0" fmla="*/ 0 w 1106905"/>
              <a:gd name="connsiteY0" fmla="*/ 356212 h 392833"/>
              <a:gd name="connsiteX1" fmla="*/ 107516 w 1106905"/>
              <a:gd name="connsiteY1" fmla="*/ 11140 h 392833"/>
              <a:gd name="connsiteX2" fmla="*/ 206943 w 1106905"/>
              <a:gd name="connsiteY2" fmla="*/ 341774 h 392833"/>
              <a:gd name="connsiteX3" fmla="*/ 259882 w 1106905"/>
              <a:gd name="connsiteY3" fmla="*/ 250334 h 392833"/>
              <a:gd name="connsiteX4" fmla="*/ 283945 w 1106905"/>
              <a:gd name="connsiteY4" fmla="*/ 341774 h 392833"/>
              <a:gd name="connsiteX5" fmla="*/ 404261 w 1106905"/>
              <a:gd name="connsiteY5" fmla="*/ 77 h 392833"/>
              <a:gd name="connsiteX6" fmla="*/ 490888 w 1106905"/>
              <a:gd name="connsiteY6" fmla="*/ 375463 h 392833"/>
              <a:gd name="connsiteX7" fmla="*/ 543827 w 1106905"/>
              <a:gd name="connsiteY7" fmla="*/ 274397 h 392833"/>
              <a:gd name="connsiteX8" fmla="*/ 591954 w 1106905"/>
              <a:gd name="connsiteY8" fmla="*/ 385088 h 392833"/>
              <a:gd name="connsiteX9" fmla="*/ 712269 w 1106905"/>
              <a:gd name="connsiteY9" fmla="*/ 14515 h 392833"/>
              <a:gd name="connsiteX10" fmla="*/ 822960 w 1106905"/>
              <a:gd name="connsiteY10" fmla="*/ 375463 h 392833"/>
              <a:gd name="connsiteX11" fmla="*/ 904775 w 1106905"/>
              <a:gd name="connsiteY11" fmla="*/ 264772 h 392833"/>
              <a:gd name="connsiteX12" fmla="*/ 967339 w 1106905"/>
              <a:gd name="connsiteY12" fmla="*/ 385088 h 392833"/>
              <a:gd name="connsiteX13" fmla="*/ 1106905 w 1106905"/>
              <a:gd name="connsiteY13" fmla="*/ 139644 h 392833"/>
              <a:gd name="connsiteX0" fmla="*/ 0 w 1106905"/>
              <a:gd name="connsiteY0" fmla="*/ 356212 h 392833"/>
              <a:gd name="connsiteX1" fmla="*/ 107516 w 1106905"/>
              <a:gd name="connsiteY1" fmla="*/ 11140 h 392833"/>
              <a:gd name="connsiteX2" fmla="*/ 206943 w 1106905"/>
              <a:gd name="connsiteY2" fmla="*/ 341774 h 392833"/>
              <a:gd name="connsiteX3" fmla="*/ 247182 w 1106905"/>
              <a:gd name="connsiteY3" fmla="*/ 250334 h 392833"/>
              <a:gd name="connsiteX4" fmla="*/ 283945 w 1106905"/>
              <a:gd name="connsiteY4" fmla="*/ 341774 h 392833"/>
              <a:gd name="connsiteX5" fmla="*/ 404261 w 1106905"/>
              <a:gd name="connsiteY5" fmla="*/ 77 h 392833"/>
              <a:gd name="connsiteX6" fmla="*/ 490888 w 1106905"/>
              <a:gd name="connsiteY6" fmla="*/ 375463 h 392833"/>
              <a:gd name="connsiteX7" fmla="*/ 543827 w 1106905"/>
              <a:gd name="connsiteY7" fmla="*/ 274397 h 392833"/>
              <a:gd name="connsiteX8" fmla="*/ 591954 w 1106905"/>
              <a:gd name="connsiteY8" fmla="*/ 385088 h 392833"/>
              <a:gd name="connsiteX9" fmla="*/ 712269 w 1106905"/>
              <a:gd name="connsiteY9" fmla="*/ 14515 h 392833"/>
              <a:gd name="connsiteX10" fmla="*/ 822960 w 1106905"/>
              <a:gd name="connsiteY10" fmla="*/ 375463 h 392833"/>
              <a:gd name="connsiteX11" fmla="*/ 904775 w 1106905"/>
              <a:gd name="connsiteY11" fmla="*/ 264772 h 392833"/>
              <a:gd name="connsiteX12" fmla="*/ 967339 w 1106905"/>
              <a:gd name="connsiteY12" fmla="*/ 385088 h 392833"/>
              <a:gd name="connsiteX13" fmla="*/ 1106905 w 1106905"/>
              <a:gd name="connsiteY13" fmla="*/ 139644 h 392833"/>
              <a:gd name="connsiteX0" fmla="*/ 0 w 1106905"/>
              <a:gd name="connsiteY0" fmla="*/ 345087 h 381708"/>
              <a:gd name="connsiteX1" fmla="*/ 107516 w 1106905"/>
              <a:gd name="connsiteY1" fmla="*/ 15 h 381708"/>
              <a:gd name="connsiteX2" fmla="*/ 206943 w 1106905"/>
              <a:gd name="connsiteY2" fmla="*/ 330649 h 381708"/>
              <a:gd name="connsiteX3" fmla="*/ 247182 w 1106905"/>
              <a:gd name="connsiteY3" fmla="*/ 239209 h 381708"/>
              <a:gd name="connsiteX4" fmla="*/ 283945 w 1106905"/>
              <a:gd name="connsiteY4" fmla="*/ 330649 h 381708"/>
              <a:gd name="connsiteX5" fmla="*/ 416961 w 1106905"/>
              <a:gd name="connsiteY5" fmla="*/ 1652 h 381708"/>
              <a:gd name="connsiteX6" fmla="*/ 490888 w 1106905"/>
              <a:gd name="connsiteY6" fmla="*/ 364338 h 381708"/>
              <a:gd name="connsiteX7" fmla="*/ 543827 w 1106905"/>
              <a:gd name="connsiteY7" fmla="*/ 263272 h 381708"/>
              <a:gd name="connsiteX8" fmla="*/ 591954 w 1106905"/>
              <a:gd name="connsiteY8" fmla="*/ 373963 h 381708"/>
              <a:gd name="connsiteX9" fmla="*/ 712269 w 1106905"/>
              <a:gd name="connsiteY9" fmla="*/ 3390 h 381708"/>
              <a:gd name="connsiteX10" fmla="*/ 822960 w 1106905"/>
              <a:gd name="connsiteY10" fmla="*/ 364338 h 381708"/>
              <a:gd name="connsiteX11" fmla="*/ 904775 w 1106905"/>
              <a:gd name="connsiteY11" fmla="*/ 253647 h 381708"/>
              <a:gd name="connsiteX12" fmla="*/ 967339 w 1106905"/>
              <a:gd name="connsiteY12" fmla="*/ 373963 h 381708"/>
              <a:gd name="connsiteX13" fmla="*/ 1106905 w 1106905"/>
              <a:gd name="connsiteY13" fmla="*/ 128519 h 381708"/>
              <a:gd name="connsiteX0" fmla="*/ 0 w 1106905"/>
              <a:gd name="connsiteY0" fmla="*/ 345087 h 381708"/>
              <a:gd name="connsiteX1" fmla="*/ 107516 w 1106905"/>
              <a:gd name="connsiteY1" fmla="*/ 15 h 381708"/>
              <a:gd name="connsiteX2" fmla="*/ 206943 w 1106905"/>
              <a:gd name="connsiteY2" fmla="*/ 330649 h 381708"/>
              <a:gd name="connsiteX3" fmla="*/ 247182 w 1106905"/>
              <a:gd name="connsiteY3" fmla="*/ 239209 h 381708"/>
              <a:gd name="connsiteX4" fmla="*/ 283945 w 1106905"/>
              <a:gd name="connsiteY4" fmla="*/ 330649 h 381708"/>
              <a:gd name="connsiteX5" fmla="*/ 416961 w 1106905"/>
              <a:gd name="connsiteY5" fmla="*/ 1652 h 381708"/>
              <a:gd name="connsiteX6" fmla="*/ 490888 w 1106905"/>
              <a:gd name="connsiteY6" fmla="*/ 364338 h 381708"/>
              <a:gd name="connsiteX7" fmla="*/ 543827 w 1106905"/>
              <a:gd name="connsiteY7" fmla="*/ 263272 h 381708"/>
              <a:gd name="connsiteX8" fmla="*/ 591954 w 1106905"/>
              <a:gd name="connsiteY8" fmla="*/ 373963 h 381708"/>
              <a:gd name="connsiteX9" fmla="*/ 712269 w 1106905"/>
              <a:gd name="connsiteY9" fmla="*/ 3390 h 381708"/>
              <a:gd name="connsiteX10" fmla="*/ 822960 w 1106905"/>
              <a:gd name="connsiteY10" fmla="*/ 364338 h 381708"/>
              <a:gd name="connsiteX11" fmla="*/ 904775 w 1106905"/>
              <a:gd name="connsiteY11" fmla="*/ 253647 h 381708"/>
              <a:gd name="connsiteX12" fmla="*/ 967339 w 1106905"/>
              <a:gd name="connsiteY12" fmla="*/ 373963 h 381708"/>
              <a:gd name="connsiteX13" fmla="*/ 1106905 w 1106905"/>
              <a:gd name="connsiteY13" fmla="*/ 128519 h 381708"/>
              <a:gd name="connsiteX0" fmla="*/ 0 w 1106905"/>
              <a:gd name="connsiteY0" fmla="*/ 345087 h 380148"/>
              <a:gd name="connsiteX1" fmla="*/ 107516 w 1106905"/>
              <a:gd name="connsiteY1" fmla="*/ 15 h 380148"/>
              <a:gd name="connsiteX2" fmla="*/ 206943 w 1106905"/>
              <a:gd name="connsiteY2" fmla="*/ 330649 h 380148"/>
              <a:gd name="connsiteX3" fmla="*/ 247182 w 1106905"/>
              <a:gd name="connsiteY3" fmla="*/ 239209 h 380148"/>
              <a:gd name="connsiteX4" fmla="*/ 283945 w 1106905"/>
              <a:gd name="connsiteY4" fmla="*/ 330649 h 380148"/>
              <a:gd name="connsiteX5" fmla="*/ 416961 w 1106905"/>
              <a:gd name="connsiteY5" fmla="*/ 1652 h 380148"/>
              <a:gd name="connsiteX6" fmla="*/ 490888 w 1106905"/>
              <a:gd name="connsiteY6" fmla="*/ 364338 h 380148"/>
              <a:gd name="connsiteX7" fmla="*/ 540652 w 1106905"/>
              <a:gd name="connsiteY7" fmla="*/ 244222 h 380148"/>
              <a:gd name="connsiteX8" fmla="*/ 591954 w 1106905"/>
              <a:gd name="connsiteY8" fmla="*/ 373963 h 380148"/>
              <a:gd name="connsiteX9" fmla="*/ 712269 w 1106905"/>
              <a:gd name="connsiteY9" fmla="*/ 3390 h 380148"/>
              <a:gd name="connsiteX10" fmla="*/ 822960 w 1106905"/>
              <a:gd name="connsiteY10" fmla="*/ 364338 h 380148"/>
              <a:gd name="connsiteX11" fmla="*/ 904775 w 1106905"/>
              <a:gd name="connsiteY11" fmla="*/ 253647 h 380148"/>
              <a:gd name="connsiteX12" fmla="*/ 967339 w 1106905"/>
              <a:gd name="connsiteY12" fmla="*/ 373963 h 380148"/>
              <a:gd name="connsiteX13" fmla="*/ 1106905 w 1106905"/>
              <a:gd name="connsiteY13" fmla="*/ 128519 h 380148"/>
              <a:gd name="connsiteX0" fmla="*/ 0 w 1106905"/>
              <a:gd name="connsiteY0" fmla="*/ 345087 h 380148"/>
              <a:gd name="connsiteX1" fmla="*/ 107516 w 1106905"/>
              <a:gd name="connsiteY1" fmla="*/ 15 h 380148"/>
              <a:gd name="connsiteX2" fmla="*/ 206943 w 1106905"/>
              <a:gd name="connsiteY2" fmla="*/ 330649 h 380148"/>
              <a:gd name="connsiteX3" fmla="*/ 244007 w 1106905"/>
              <a:gd name="connsiteY3" fmla="*/ 191584 h 380148"/>
              <a:gd name="connsiteX4" fmla="*/ 283945 w 1106905"/>
              <a:gd name="connsiteY4" fmla="*/ 330649 h 380148"/>
              <a:gd name="connsiteX5" fmla="*/ 416961 w 1106905"/>
              <a:gd name="connsiteY5" fmla="*/ 1652 h 380148"/>
              <a:gd name="connsiteX6" fmla="*/ 490888 w 1106905"/>
              <a:gd name="connsiteY6" fmla="*/ 364338 h 380148"/>
              <a:gd name="connsiteX7" fmla="*/ 540652 w 1106905"/>
              <a:gd name="connsiteY7" fmla="*/ 244222 h 380148"/>
              <a:gd name="connsiteX8" fmla="*/ 591954 w 1106905"/>
              <a:gd name="connsiteY8" fmla="*/ 373963 h 380148"/>
              <a:gd name="connsiteX9" fmla="*/ 712269 w 1106905"/>
              <a:gd name="connsiteY9" fmla="*/ 3390 h 380148"/>
              <a:gd name="connsiteX10" fmla="*/ 822960 w 1106905"/>
              <a:gd name="connsiteY10" fmla="*/ 364338 h 380148"/>
              <a:gd name="connsiteX11" fmla="*/ 904775 w 1106905"/>
              <a:gd name="connsiteY11" fmla="*/ 253647 h 380148"/>
              <a:gd name="connsiteX12" fmla="*/ 967339 w 1106905"/>
              <a:gd name="connsiteY12" fmla="*/ 373963 h 380148"/>
              <a:gd name="connsiteX13" fmla="*/ 1106905 w 1106905"/>
              <a:gd name="connsiteY13" fmla="*/ 128519 h 380148"/>
              <a:gd name="connsiteX0" fmla="*/ 0 w 1106905"/>
              <a:gd name="connsiteY0" fmla="*/ 345087 h 380148"/>
              <a:gd name="connsiteX1" fmla="*/ 107516 w 1106905"/>
              <a:gd name="connsiteY1" fmla="*/ 15 h 380148"/>
              <a:gd name="connsiteX2" fmla="*/ 206943 w 1106905"/>
              <a:gd name="connsiteY2" fmla="*/ 330649 h 380148"/>
              <a:gd name="connsiteX3" fmla="*/ 244007 w 1106905"/>
              <a:gd name="connsiteY3" fmla="*/ 191584 h 380148"/>
              <a:gd name="connsiteX4" fmla="*/ 283945 w 1106905"/>
              <a:gd name="connsiteY4" fmla="*/ 330649 h 380148"/>
              <a:gd name="connsiteX5" fmla="*/ 410611 w 1106905"/>
              <a:gd name="connsiteY5" fmla="*/ 58802 h 380148"/>
              <a:gd name="connsiteX6" fmla="*/ 490888 w 1106905"/>
              <a:gd name="connsiteY6" fmla="*/ 364338 h 380148"/>
              <a:gd name="connsiteX7" fmla="*/ 540652 w 1106905"/>
              <a:gd name="connsiteY7" fmla="*/ 244222 h 380148"/>
              <a:gd name="connsiteX8" fmla="*/ 591954 w 1106905"/>
              <a:gd name="connsiteY8" fmla="*/ 373963 h 380148"/>
              <a:gd name="connsiteX9" fmla="*/ 712269 w 1106905"/>
              <a:gd name="connsiteY9" fmla="*/ 3390 h 380148"/>
              <a:gd name="connsiteX10" fmla="*/ 822960 w 1106905"/>
              <a:gd name="connsiteY10" fmla="*/ 364338 h 380148"/>
              <a:gd name="connsiteX11" fmla="*/ 904775 w 1106905"/>
              <a:gd name="connsiteY11" fmla="*/ 253647 h 380148"/>
              <a:gd name="connsiteX12" fmla="*/ 967339 w 1106905"/>
              <a:gd name="connsiteY12" fmla="*/ 373963 h 380148"/>
              <a:gd name="connsiteX13" fmla="*/ 1106905 w 1106905"/>
              <a:gd name="connsiteY13" fmla="*/ 128519 h 380148"/>
              <a:gd name="connsiteX0" fmla="*/ 0 w 1106905"/>
              <a:gd name="connsiteY0" fmla="*/ 446476 h 486427"/>
              <a:gd name="connsiteX1" fmla="*/ 107516 w 1106905"/>
              <a:gd name="connsiteY1" fmla="*/ 101404 h 486427"/>
              <a:gd name="connsiteX2" fmla="*/ 206943 w 1106905"/>
              <a:gd name="connsiteY2" fmla="*/ 432038 h 486427"/>
              <a:gd name="connsiteX3" fmla="*/ 244007 w 1106905"/>
              <a:gd name="connsiteY3" fmla="*/ 292973 h 486427"/>
              <a:gd name="connsiteX4" fmla="*/ 283945 w 1106905"/>
              <a:gd name="connsiteY4" fmla="*/ 432038 h 486427"/>
              <a:gd name="connsiteX5" fmla="*/ 410611 w 1106905"/>
              <a:gd name="connsiteY5" fmla="*/ 160191 h 486427"/>
              <a:gd name="connsiteX6" fmla="*/ 490888 w 1106905"/>
              <a:gd name="connsiteY6" fmla="*/ 465727 h 486427"/>
              <a:gd name="connsiteX7" fmla="*/ 540652 w 1106905"/>
              <a:gd name="connsiteY7" fmla="*/ 345611 h 486427"/>
              <a:gd name="connsiteX8" fmla="*/ 591954 w 1106905"/>
              <a:gd name="connsiteY8" fmla="*/ 475352 h 486427"/>
              <a:gd name="connsiteX9" fmla="*/ 718619 w 1106905"/>
              <a:gd name="connsiteY9" fmla="*/ 4 h 486427"/>
              <a:gd name="connsiteX10" fmla="*/ 822960 w 1106905"/>
              <a:gd name="connsiteY10" fmla="*/ 465727 h 486427"/>
              <a:gd name="connsiteX11" fmla="*/ 904775 w 1106905"/>
              <a:gd name="connsiteY11" fmla="*/ 355036 h 486427"/>
              <a:gd name="connsiteX12" fmla="*/ 967339 w 1106905"/>
              <a:gd name="connsiteY12" fmla="*/ 475352 h 486427"/>
              <a:gd name="connsiteX13" fmla="*/ 1106905 w 1106905"/>
              <a:gd name="connsiteY13" fmla="*/ 229908 h 486427"/>
              <a:gd name="connsiteX0" fmla="*/ 0 w 1106905"/>
              <a:gd name="connsiteY0" fmla="*/ 446476 h 486427"/>
              <a:gd name="connsiteX1" fmla="*/ 107516 w 1106905"/>
              <a:gd name="connsiteY1" fmla="*/ 101404 h 486427"/>
              <a:gd name="connsiteX2" fmla="*/ 206943 w 1106905"/>
              <a:gd name="connsiteY2" fmla="*/ 432038 h 486427"/>
              <a:gd name="connsiteX3" fmla="*/ 244007 w 1106905"/>
              <a:gd name="connsiteY3" fmla="*/ 292973 h 486427"/>
              <a:gd name="connsiteX4" fmla="*/ 283945 w 1106905"/>
              <a:gd name="connsiteY4" fmla="*/ 432038 h 486427"/>
              <a:gd name="connsiteX5" fmla="*/ 410611 w 1106905"/>
              <a:gd name="connsiteY5" fmla="*/ 160191 h 486427"/>
              <a:gd name="connsiteX6" fmla="*/ 490888 w 1106905"/>
              <a:gd name="connsiteY6" fmla="*/ 465727 h 486427"/>
              <a:gd name="connsiteX7" fmla="*/ 540652 w 1106905"/>
              <a:gd name="connsiteY7" fmla="*/ 345611 h 486427"/>
              <a:gd name="connsiteX8" fmla="*/ 591954 w 1106905"/>
              <a:gd name="connsiteY8" fmla="*/ 475352 h 486427"/>
              <a:gd name="connsiteX9" fmla="*/ 718619 w 1106905"/>
              <a:gd name="connsiteY9" fmla="*/ 4 h 486427"/>
              <a:gd name="connsiteX10" fmla="*/ 822960 w 1106905"/>
              <a:gd name="connsiteY10" fmla="*/ 465727 h 486427"/>
              <a:gd name="connsiteX11" fmla="*/ 898425 w 1106905"/>
              <a:gd name="connsiteY11" fmla="*/ 351861 h 486427"/>
              <a:gd name="connsiteX12" fmla="*/ 967339 w 1106905"/>
              <a:gd name="connsiteY12" fmla="*/ 475352 h 486427"/>
              <a:gd name="connsiteX13" fmla="*/ 1106905 w 1106905"/>
              <a:gd name="connsiteY13" fmla="*/ 229908 h 486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06905" h="486427">
                <a:moveTo>
                  <a:pt x="0" y="446476"/>
                </a:moveTo>
                <a:cubicBezTo>
                  <a:pt x="38100" y="267205"/>
                  <a:pt x="73026" y="103810"/>
                  <a:pt x="107516" y="101404"/>
                </a:cubicBezTo>
                <a:cubicBezTo>
                  <a:pt x="142006" y="98998"/>
                  <a:pt x="184195" y="400110"/>
                  <a:pt x="206943" y="432038"/>
                </a:cubicBezTo>
                <a:cubicBezTo>
                  <a:pt x="229691" y="463966"/>
                  <a:pt x="231173" y="292973"/>
                  <a:pt x="244007" y="292973"/>
                </a:cubicBezTo>
                <a:cubicBezTo>
                  <a:pt x="256841" y="292973"/>
                  <a:pt x="256178" y="454168"/>
                  <a:pt x="283945" y="432038"/>
                </a:cubicBezTo>
                <a:cubicBezTo>
                  <a:pt x="311712" y="409908"/>
                  <a:pt x="366596" y="164101"/>
                  <a:pt x="410611" y="160191"/>
                </a:cubicBezTo>
                <a:cubicBezTo>
                  <a:pt x="454626" y="156281"/>
                  <a:pt x="469215" y="434824"/>
                  <a:pt x="490888" y="465727"/>
                </a:cubicBezTo>
                <a:cubicBezTo>
                  <a:pt x="512562" y="496630"/>
                  <a:pt x="523808" y="344007"/>
                  <a:pt x="540652" y="345611"/>
                </a:cubicBezTo>
                <a:cubicBezTo>
                  <a:pt x="557496" y="347215"/>
                  <a:pt x="562293" y="532953"/>
                  <a:pt x="591954" y="475352"/>
                </a:cubicBezTo>
                <a:cubicBezTo>
                  <a:pt x="621615" y="417751"/>
                  <a:pt x="680118" y="1608"/>
                  <a:pt x="718619" y="4"/>
                </a:cubicBezTo>
                <a:cubicBezTo>
                  <a:pt x="757120" y="-1600"/>
                  <a:pt x="792992" y="407084"/>
                  <a:pt x="822960" y="465727"/>
                </a:cubicBezTo>
                <a:cubicBezTo>
                  <a:pt x="852928" y="524370"/>
                  <a:pt x="874362" y="350257"/>
                  <a:pt x="898425" y="351861"/>
                </a:cubicBezTo>
                <a:cubicBezTo>
                  <a:pt x="922488" y="353465"/>
                  <a:pt x="933651" y="496207"/>
                  <a:pt x="967339" y="475352"/>
                </a:cubicBezTo>
                <a:cubicBezTo>
                  <a:pt x="1001027" y="454497"/>
                  <a:pt x="1053966" y="342202"/>
                  <a:pt x="1106905" y="229908"/>
                </a:cubicBezTo>
              </a:path>
            </a:pathLst>
          </a:cu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656" name="TextBox 655">
            <a:extLst>
              <a:ext uri="{FF2B5EF4-FFF2-40B4-BE49-F238E27FC236}">
                <a16:creationId xmlns:a16="http://schemas.microsoft.com/office/drawing/2014/main" id="{A74A7C9E-A195-2429-D1CD-764697D695B7}"/>
              </a:ext>
            </a:extLst>
          </p:cNvPr>
          <p:cNvSpPr txBox="1"/>
          <p:nvPr/>
        </p:nvSpPr>
        <p:spPr>
          <a:xfrm>
            <a:off x="11684405" y="4374469"/>
            <a:ext cx="1931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000" kern="100" dirty="0">
                <a:latin typeface="Times New Roman" panose="02020603050405020304" pitchFamily="18" charset="0"/>
              </a:rPr>
              <a:t>t</a:t>
            </a:r>
          </a:p>
        </p:txBody>
      </p:sp>
      <p:cxnSp>
        <p:nvCxnSpPr>
          <p:cNvPr id="651" name="直线箭头连接符 256">
            <a:extLst>
              <a:ext uri="{FF2B5EF4-FFF2-40B4-BE49-F238E27FC236}">
                <a16:creationId xmlns:a16="http://schemas.microsoft.com/office/drawing/2014/main" id="{D04EA210-3AB7-D0D3-B64C-9F9DC85518F3}"/>
              </a:ext>
            </a:extLst>
          </p:cNvPr>
          <p:cNvCxnSpPr>
            <a:cxnSpLocks/>
          </p:cNvCxnSpPr>
          <p:nvPr/>
        </p:nvCxnSpPr>
        <p:spPr>
          <a:xfrm flipV="1">
            <a:off x="10745326" y="3969384"/>
            <a:ext cx="2548" cy="46644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none"/>
            <a:tailEnd type="arrow" w="sm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3" name="直线箭头连接符 256">
            <a:extLst>
              <a:ext uri="{FF2B5EF4-FFF2-40B4-BE49-F238E27FC236}">
                <a16:creationId xmlns:a16="http://schemas.microsoft.com/office/drawing/2014/main" id="{E8697479-3C06-C0F8-4BA3-CBC5EB84547E}"/>
              </a:ext>
            </a:extLst>
          </p:cNvPr>
          <p:cNvCxnSpPr>
            <a:cxnSpLocks/>
          </p:cNvCxnSpPr>
          <p:nvPr/>
        </p:nvCxnSpPr>
        <p:spPr>
          <a:xfrm flipH="1" flipV="1">
            <a:off x="11050252" y="4028171"/>
            <a:ext cx="2200" cy="402205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none"/>
            <a:tailEnd type="arrow" w="sm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4" name="直线箭头连接符 256">
            <a:extLst>
              <a:ext uri="{FF2B5EF4-FFF2-40B4-BE49-F238E27FC236}">
                <a16:creationId xmlns:a16="http://schemas.microsoft.com/office/drawing/2014/main" id="{D125CE39-CE27-4B79-697C-CE80853ECEC4}"/>
              </a:ext>
            </a:extLst>
          </p:cNvPr>
          <p:cNvCxnSpPr>
            <a:cxnSpLocks/>
            <a:endCxn id="657" idx="9"/>
          </p:cNvCxnSpPr>
          <p:nvPr/>
        </p:nvCxnSpPr>
        <p:spPr>
          <a:xfrm flipV="1">
            <a:off x="11352314" y="3867984"/>
            <a:ext cx="10140" cy="569332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headEnd type="none"/>
            <a:tailEnd type="arrow" w="sm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0" name="直线箭头连接符 256">
            <a:extLst>
              <a:ext uri="{FF2B5EF4-FFF2-40B4-BE49-F238E27FC236}">
                <a16:creationId xmlns:a16="http://schemas.microsoft.com/office/drawing/2014/main" id="{1D0DDC0D-7523-160B-88BD-5A8643C7FDA2}"/>
              </a:ext>
            </a:extLst>
          </p:cNvPr>
          <p:cNvCxnSpPr>
            <a:cxnSpLocks/>
          </p:cNvCxnSpPr>
          <p:nvPr/>
        </p:nvCxnSpPr>
        <p:spPr>
          <a:xfrm>
            <a:off x="10675445" y="4438800"/>
            <a:ext cx="111600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62" name="Picture 661">
            <a:extLst>
              <a:ext uri="{FF2B5EF4-FFF2-40B4-BE49-F238E27FC236}">
                <a16:creationId xmlns:a16="http://schemas.microsoft.com/office/drawing/2014/main" id="{5F8EC8A9-F76C-B92E-B933-734B2247C03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08807" y="461411"/>
            <a:ext cx="3386643" cy="193387"/>
          </a:xfrm>
          <a:prstGeom prst="rect">
            <a:avLst/>
          </a:prstGeom>
        </p:spPr>
      </p:pic>
      <p:pic>
        <p:nvPicPr>
          <p:cNvPr id="666" name="Picture 665">
            <a:extLst>
              <a:ext uri="{FF2B5EF4-FFF2-40B4-BE49-F238E27FC236}">
                <a16:creationId xmlns:a16="http://schemas.microsoft.com/office/drawing/2014/main" id="{DB6999BC-3593-A42B-B6E8-AAB07FD6229C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18869" t="16778" r="9656" b="6938"/>
          <a:stretch/>
        </p:blipFill>
        <p:spPr>
          <a:xfrm>
            <a:off x="4384968" y="761505"/>
            <a:ext cx="2628068" cy="1767065"/>
          </a:xfrm>
          <a:prstGeom prst="rect">
            <a:avLst/>
          </a:prstGeom>
        </p:spPr>
      </p:pic>
      <p:pic>
        <p:nvPicPr>
          <p:cNvPr id="670" name="Picture 669" descr="A close up of a circuit board&#10;&#10;Description automatically generated">
            <a:extLst>
              <a:ext uri="{FF2B5EF4-FFF2-40B4-BE49-F238E27FC236}">
                <a16:creationId xmlns:a16="http://schemas.microsoft.com/office/drawing/2014/main" id="{61D69C4D-124D-35C2-F794-CD6BEA7BD7C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90" y="1265370"/>
            <a:ext cx="1305659" cy="1133582"/>
          </a:xfrm>
          <a:prstGeom prst="rect">
            <a:avLst/>
          </a:prstGeom>
        </p:spPr>
      </p:pic>
      <p:sp>
        <p:nvSpPr>
          <p:cNvPr id="678" name="Freeform 677">
            <a:extLst>
              <a:ext uri="{FF2B5EF4-FFF2-40B4-BE49-F238E27FC236}">
                <a16:creationId xmlns:a16="http://schemas.microsoft.com/office/drawing/2014/main" id="{E2A153BE-13AA-7B29-7208-803F2708CB78}"/>
              </a:ext>
            </a:extLst>
          </p:cNvPr>
          <p:cNvSpPr/>
          <p:nvPr/>
        </p:nvSpPr>
        <p:spPr>
          <a:xfrm rot="19564813">
            <a:off x="1707717" y="1571419"/>
            <a:ext cx="814402" cy="172735"/>
          </a:xfrm>
          <a:custGeom>
            <a:avLst/>
            <a:gdLst>
              <a:gd name="connsiteX0" fmla="*/ 0 w 1308100"/>
              <a:gd name="connsiteY0" fmla="*/ 168275 h 172735"/>
              <a:gd name="connsiteX1" fmla="*/ 152400 w 1308100"/>
              <a:gd name="connsiteY1" fmla="*/ 0 h 172735"/>
              <a:gd name="connsiteX2" fmla="*/ 311150 w 1308100"/>
              <a:gd name="connsiteY2" fmla="*/ 168275 h 172735"/>
              <a:gd name="connsiteX3" fmla="*/ 466725 w 1308100"/>
              <a:gd name="connsiteY3" fmla="*/ 3175 h 172735"/>
              <a:gd name="connsiteX4" fmla="*/ 622300 w 1308100"/>
              <a:gd name="connsiteY4" fmla="*/ 171450 h 172735"/>
              <a:gd name="connsiteX5" fmla="*/ 774700 w 1308100"/>
              <a:gd name="connsiteY5" fmla="*/ 6350 h 172735"/>
              <a:gd name="connsiteX6" fmla="*/ 930275 w 1308100"/>
              <a:gd name="connsiteY6" fmla="*/ 171450 h 172735"/>
              <a:gd name="connsiteX7" fmla="*/ 1085850 w 1308100"/>
              <a:gd name="connsiteY7" fmla="*/ 82550 h 172735"/>
              <a:gd name="connsiteX8" fmla="*/ 1308100 w 1308100"/>
              <a:gd name="connsiteY8" fmla="*/ 73025 h 172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08100" h="172735">
                <a:moveTo>
                  <a:pt x="0" y="168275"/>
                </a:moveTo>
                <a:cubicBezTo>
                  <a:pt x="50271" y="84137"/>
                  <a:pt x="100542" y="0"/>
                  <a:pt x="152400" y="0"/>
                </a:cubicBezTo>
                <a:cubicBezTo>
                  <a:pt x="204258" y="0"/>
                  <a:pt x="258763" y="167746"/>
                  <a:pt x="311150" y="168275"/>
                </a:cubicBezTo>
                <a:cubicBezTo>
                  <a:pt x="363537" y="168804"/>
                  <a:pt x="414867" y="2646"/>
                  <a:pt x="466725" y="3175"/>
                </a:cubicBezTo>
                <a:cubicBezTo>
                  <a:pt x="518583" y="3704"/>
                  <a:pt x="570971" y="170921"/>
                  <a:pt x="622300" y="171450"/>
                </a:cubicBezTo>
                <a:cubicBezTo>
                  <a:pt x="673629" y="171979"/>
                  <a:pt x="723371" y="6350"/>
                  <a:pt x="774700" y="6350"/>
                </a:cubicBezTo>
                <a:cubicBezTo>
                  <a:pt x="826029" y="6350"/>
                  <a:pt x="878417" y="158750"/>
                  <a:pt x="930275" y="171450"/>
                </a:cubicBezTo>
                <a:cubicBezTo>
                  <a:pt x="982133" y="184150"/>
                  <a:pt x="1022879" y="98954"/>
                  <a:pt x="1085850" y="82550"/>
                </a:cubicBezTo>
                <a:cubicBezTo>
                  <a:pt x="1148821" y="66146"/>
                  <a:pt x="1228460" y="69585"/>
                  <a:pt x="1308100" y="73025"/>
                </a:cubicBezTo>
              </a:path>
            </a:pathLst>
          </a:custGeom>
          <a:noFill/>
          <a:ln w="19050">
            <a:solidFill>
              <a:schemeClr val="accent2">
                <a:lumMod val="75000"/>
              </a:schemeClr>
            </a:solidFill>
            <a:headEnd type="none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83" name="Freeform 682">
            <a:extLst>
              <a:ext uri="{FF2B5EF4-FFF2-40B4-BE49-F238E27FC236}">
                <a16:creationId xmlns:a16="http://schemas.microsoft.com/office/drawing/2014/main" id="{7CEB4A3F-C2C8-CCA6-BF3E-5D5CA0EC748D}"/>
              </a:ext>
            </a:extLst>
          </p:cNvPr>
          <p:cNvSpPr/>
          <p:nvPr/>
        </p:nvSpPr>
        <p:spPr>
          <a:xfrm rot="8585936">
            <a:off x="1865661" y="1824174"/>
            <a:ext cx="814402" cy="172735"/>
          </a:xfrm>
          <a:custGeom>
            <a:avLst/>
            <a:gdLst>
              <a:gd name="connsiteX0" fmla="*/ 0 w 1308100"/>
              <a:gd name="connsiteY0" fmla="*/ 168275 h 172735"/>
              <a:gd name="connsiteX1" fmla="*/ 152400 w 1308100"/>
              <a:gd name="connsiteY1" fmla="*/ 0 h 172735"/>
              <a:gd name="connsiteX2" fmla="*/ 311150 w 1308100"/>
              <a:gd name="connsiteY2" fmla="*/ 168275 h 172735"/>
              <a:gd name="connsiteX3" fmla="*/ 466725 w 1308100"/>
              <a:gd name="connsiteY3" fmla="*/ 3175 h 172735"/>
              <a:gd name="connsiteX4" fmla="*/ 622300 w 1308100"/>
              <a:gd name="connsiteY4" fmla="*/ 171450 h 172735"/>
              <a:gd name="connsiteX5" fmla="*/ 774700 w 1308100"/>
              <a:gd name="connsiteY5" fmla="*/ 6350 h 172735"/>
              <a:gd name="connsiteX6" fmla="*/ 930275 w 1308100"/>
              <a:gd name="connsiteY6" fmla="*/ 171450 h 172735"/>
              <a:gd name="connsiteX7" fmla="*/ 1085850 w 1308100"/>
              <a:gd name="connsiteY7" fmla="*/ 82550 h 172735"/>
              <a:gd name="connsiteX8" fmla="*/ 1308100 w 1308100"/>
              <a:gd name="connsiteY8" fmla="*/ 73025 h 172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08100" h="172735">
                <a:moveTo>
                  <a:pt x="0" y="168275"/>
                </a:moveTo>
                <a:cubicBezTo>
                  <a:pt x="50271" y="84137"/>
                  <a:pt x="100542" y="0"/>
                  <a:pt x="152400" y="0"/>
                </a:cubicBezTo>
                <a:cubicBezTo>
                  <a:pt x="204258" y="0"/>
                  <a:pt x="258763" y="167746"/>
                  <a:pt x="311150" y="168275"/>
                </a:cubicBezTo>
                <a:cubicBezTo>
                  <a:pt x="363537" y="168804"/>
                  <a:pt x="414867" y="2646"/>
                  <a:pt x="466725" y="3175"/>
                </a:cubicBezTo>
                <a:cubicBezTo>
                  <a:pt x="518583" y="3704"/>
                  <a:pt x="570971" y="170921"/>
                  <a:pt x="622300" y="171450"/>
                </a:cubicBezTo>
                <a:cubicBezTo>
                  <a:pt x="673629" y="171979"/>
                  <a:pt x="723371" y="6350"/>
                  <a:pt x="774700" y="6350"/>
                </a:cubicBezTo>
                <a:cubicBezTo>
                  <a:pt x="826029" y="6350"/>
                  <a:pt x="878417" y="158750"/>
                  <a:pt x="930275" y="171450"/>
                </a:cubicBezTo>
                <a:cubicBezTo>
                  <a:pt x="982133" y="184150"/>
                  <a:pt x="1022879" y="98954"/>
                  <a:pt x="1085850" y="82550"/>
                </a:cubicBezTo>
                <a:cubicBezTo>
                  <a:pt x="1148821" y="66146"/>
                  <a:pt x="1228460" y="69585"/>
                  <a:pt x="1308100" y="73025"/>
                </a:cubicBezTo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  <a:headEnd type="none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703" name="Picture 702">
            <a:extLst>
              <a:ext uri="{FF2B5EF4-FFF2-40B4-BE49-F238E27FC236}">
                <a16:creationId xmlns:a16="http://schemas.microsoft.com/office/drawing/2014/main" id="{B8236F81-B8BF-C1D1-436F-F8FBF82BA13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4" t="7013" r="8041"/>
          <a:stretch/>
        </p:blipFill>
        <p:spPr>
          <a:xfrm>
            <a:off x="3289836" y="3787541"/>
            <a:ext cx="2566560" cy="2204636"/>
          </a:xfrm>
          <a:prstGeom prst="rect">
            <a:avLst/>
          </a:prstGeom>
        </p:spPr>
      </p:pic>
      <p:sp>
        <p:nvSpPr>
          <p:cNvPr id="672" name="Down Arrow 671">
            <a:extLst>
              <a:ext uri="{FF2B5EF4-FFF2-40B4-BE49-F238E27FC236}">
                <a16:creationId xmlns:a16="http://schemas.microsoft.com/office/drawing/2014/main" id="{74AEA60D-CA4D-EBEC-967B-5263D28A0E60}"/>
              </a:ext>
            </a:extLst>
          </p:cNvPr>
          <p:cNvSpPr/>
          <p:nvPr/>
        </p:nvSpPr>
        <p:spPr>
          <a:xfrm rot="16200000">
            <a:off x="2779461" y="4622309"/>
            <a:ext cx="430884" cy="666975"/>
          </a:xfrm>
          <a:prstGeom prst="downArrow">
            <a:avLst>
              <a:gd name="adj1" fmla="val 50000"/>
              <a:gd name="adj2" fmla="val 62069"/>
            </a:avLst>
          </a:prstGeom>
          <a:solidFill>
            <a:schemeClr val="accent1">
              <a:alpha val="6017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87483C-00C8-99D3-EF7E-0F066B8FA040}"/>
              </a:ext>
            </a:extLst>
          </p:cNvPr>
          <p:cNvSpPr txBox="1"/>
          <p:nvPr/>
        </p:nvSpPr>
        <p:spPr>
          <a:xfrm>
            <a:off x="6686384" y="1773640"/>
            <a:ext cx="12941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Derivative-Free</a:t>
            </a:r>
            <a:endParaRPr lang="en-CN" altLang="zh-CN" sz="1200" kern="100" dirty="0">
              <a:latin typeface="Times New Roman" panose="02020603050405020304" pitchFamily="18" charset="0"/>
            </a:endParaRPr>
          </a:p>
          <a:p>
            <a:pPr algn="ctr"/>
            <a:r>
              <a:rPr lang="en-CN" altLang="zh-CN" sz="1200" kern="100" dirty="0">
                <a:latin typeface="Times New Roman" panose="02020603050405020304" pitchFamily="18" charset="0"/>
              </a:rPr>
              <a:t>Optimization</a:t>
            </a:r>
            <a:endParaRPr lang="en-US" altLang="zh-CN" sz="1200" kern="1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675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72188</TotalTime>
  <Words>125</Words>
  <Application>Microsoft Macintosh PowerPoint</Application>
  <PresentationFormat>Widescreen</PresentationFormat>
  <Paragraphs>45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Times</vt:lpstr>
      <vt:lpstr>Arial</vt:lpstr>
      <vt:lpstr>Calibri</vt:lpstr>
      <vt:lpstr>Calibri Light</vt:lpstr>
      <vt:lpstr>Times New Roman</vt:lpstr>
      <vt:lpstr>Office 主题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</dc:creator>
  <cp:lastModifiedBy>Zhang, Yuanyuan [sgyzh127]</cp:lastModifiedBy>
  <cp:revision>345</cp:revision>
  <cp:lastPrinted>2021-09-11T15:09:31Z</cp:lastPrinted>
  <dcterms:created xsi:type="dcterms:W3CDTF">2021-09-09T10:17:34Z</dcterms:created>
  <dcterms:modified xsi:type="dcterms:W3CDTF">2025-04-13T12:25:06Z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2052-3.1.1.4956</vt:lpwstr>
  </property>
</Properties>
</file>

<file path=docProps/thumbnail.jpeg>
</file>